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1" r:id="rId4"/>
    <p:sldId id="378" r:id="rId5"/>
    <p:sldId id="258" r:id="rId6"/>
    <p:sldId id="303" r:id="rId7"/>
    <p:sldId id="304" r:id="rId8"/>
    <p:sldId id="259" r:id="rId9"/>
    <p:sldId id="305" r:id="rId10"/>
    <p:sldId id="381" r:id="rId11"/>
    <p:sldId id="260" r:id="rId12"/>
    <p:sldId id="307" r:id="rId13"/>
    <p:sldId id="306" r:id="rId14"/>
    <p:sldId id="261" r:id="rId15"/>
    <p:sldId id="308" r:id="rId16"/>
    <p:sldId id="309" r:id="rId17"/>
    <p:sldId id="262" r:id="rId18"/>
    <p:sldId id="310" r:id="rId19"/>
    <p:sldId id="311" r:id="rId20"/>
    <p:sldId id="264" r:id="rId21"/>
    <p:sldId id="314" r:id="rId22"/>
    <p:sldId id="315" r:id="rId23"/>
    <p:sldId id="265" r:id="rId24"/>
    <p:sldId id="316" r:id="rId25"/>
    <p:sldId id="317" r:id="rId26"/>
    <p:sldId id="266" r:id="rId27"/>
    <p:sldId id="318" r:id="rId28"/>
    <p:sldId id="319" r:id="rId29"/>
    <p:sldId id="267" r:id="rId30"/>
    <p:sldId id="320" r:id="rId31"/>
    <p:sldId id="321" r:id="rId32"/>
    <p:sldId id="268" r:id="rId33"/>
    <p:sldId id="322" r:id="rId34"/>
    <p:sldId id="323" r:id="rId35"/>
    <p:sldId id="269" r:id="rId36"/>
    <p:sldId id="324" r:id="rId37"/>
    <p:sldId id="270" r:id="rId38"/>
    <p:sldId id="326" r:id="rId39"/>
    <p:sldId id="325" r:id="rId40"/>
    <p:sldId id="271" r:id="rId41"/>
    <p:sldId id="327" r:id="rId42"/>
    <p:sldId id="328" r:id="rId43"/>
    <p:sldId id="272" r:id="rId44"/>
    <p:sldId id="329" r:id="rId45"/>
    <p:sldId id="273" r:id="rId46"/>
    <p:sldId id="330" r:id="rId47"/>
    <p:sldId id="331" r:id="rId48"/>
    <p:sldId id="274" r:id="rId49"/>
    <p:sldId id="332" r:id="rId50"/>
    <p:sldId id="333" r:id="rId51"/>
    <p:sldId id="275" r:id="rId52"/>
    <p:sldId id="334" r:id="rId53"/>
    <p:sldId id="336" r:id="rId54"/>
    <p:sldId id="276" r:id="rId55"/>
    <p:sldId id="335" r:id="rId56"/>
    <p:sldId id="337" r:id="rId57"/>
    <p:sldId id="277" r:id="rId58"/>
    <p:sldId id="338" r:id="rId59"/>
    <p:sldId id="278" r:id="rId60"/>
    <p:sldId id="339" r:id="rId61"/>
    <p:sldId id="279" r:id="rId62"/>
    <p:sldId id="341" r:id="rId63"/>
    <p:sldId id="280" r:id="rId64"/>
    <p:sldId id="342" r:id="rId65"/>
    <p:sldId id="340" r:id="rId66"/>
    <p:sldId id="281" r:id="rId67"/>
    <p:sldId id="343" r:id="rId68"/>
    <p:sldId id="344" r:id="rId69"/>
    <p:sldId id="282" r:id="rId70"/>
    <p:sldId id="345" r:id="rId71"/>
    <p:sldId id="346" r:id="rId72"/>
    <p:sldId id="283" r:id="rId73"/>
    <p:sldId id="347" r:id="rId74"/>
    <p:sldId id="348" r:id="rId75"/>
    <p:sldId id="284" r:id="rId76"/>
    <p:sldId id="349" r:id="rId77"/>
    <p:sldId id="350" r:id="rId78"/>
    <p:sldId id="285" r:id="rId79"/>
    <p:sldId id="351" r:id="rId80"/>
    <p:sldId id="352" r:id="rId81"/>
    <p:sldId id="286" r:id="rId82"/>
    <p:sldId id="353" r:id="rId83"/>
    <p:sldId id="287" r:id="rId84"/>
    <p:sldId id="354" r:id="rId85"/>
    <p:sldId id="355" r:id="rId86"/>
    <p:sldId id="288" r:id="rId87"/>
    <p:sldId id="356" r:id="rId88"/>
    <p:sldId id="357" r:id="rId89"/>
    <p:sldId id="289" r:id="rId90"/>
    <p:sldId id="358" r:id="rId91"/>
    <p:sldId id="359" r:id="rId92"/>
    <p:sldId id="290" r:id="rId93"/>
    <p:sldId id="360" r:id="rId94"/>
    <p:sldId id="361" r:id="rId95"/>
    <p:sldId id="291" r:id="rId96"/>
    <p:sldId id="362" r:id="rId97"/>
    <p:sldId id="363" r:id="rId98"/>
    <p:sldId id="292" r:id="rId99"/>
    <p:sldId id="364" r:id="rId100"/>
    <p:sldId id="365" r:id="rId101"/>
    <p:sldId id="293" r:id="rId102"/>
    <p:sldId id="366" r:id="rId103"/>
    <p:sldId id="367" r:id="rId104"/>
    <p:sldId id="294" r:id="rId105"/>
    <p:sldId id="368" r:id="rId106"/>
    <p:sldId id="369" r:id="rId107"/>
    <p:sldId id="295" r:id="rId108"/>
    <p:sldId id="370" r:id="rId109"/>
    <p:sldId id="371" r:id="rId110"/>
    <p:sldId id="296" r:id="rId111"/>
    <p:sldId id="372" r:id="rId112"/>
    <p:sldId id="373" r:id="rId113"/>
    <p:sldId id="297" r:id="rId114"/>
    <p:sldId id="374" r:id="rId115"/>
    <p:sldId id="375" r:id="rId116"/>
    <p:sldId id="298" r:id="rId117"/>
    <p:sldId id="376" r:id="rId118"/>
    <p:sldId id="377" r:id="rId119"/>
    <p:sldId id="379" r:id="rId120"/>
    <p:sldId id="380" r:id="rId1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71" d="100"/>
          <a:sy n="71" d="100"/>
        </p:scale>
        <p:origin x="-112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622F1D90-B16E-4FB2-87F6-172D6F147F08}" type="datetimeFigureOut">
              <a:rPr lang="pl-PL" smtClean="0"/>
              <a:pPr/>
              <a:t>2014-05-17</a:t>
            </a:fld>
            <a:endParaRPr lang="pl-PL" dirty="0"/>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dirty="0"/>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689ACCA8-6FE1-4274-BE1A-C91370BD91E5}" type="slidenum">
              <a:rPr lang="pl-PL" smtClean="0"/>
              <a:pPr/>
              <a:t>‹#›</a:t>
            </a:fld>
            <a:endParaRPr lang="pl-PL"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5" name="Symbol zastępczy stopki 4"/>
          <p:cNvSpPr>
            <a:spLocks noGrp="1"/>
          </p:cNvSpPr>
          <p:nvPr>
            <p:ph type="ftr" sz="quarter" idx="11"/>
          </p:nvPr>
        </p:nvSpPr>
        <p:spPr/>
        <p:txBody>
          <a:bodyPr/>
          <a:lstStyle>
            <a:extLst/>
          </a:lstStyle>
          <a:p>
            <a:endParaRPr lang="pl-PL" dirty="0"/>
          </a:p>
        </p:txBody>
      </p:sp>
      <p:sp>
        <p:nvSpPr>
          <p:cNvPr id="6" name="Symbol zastępczy numeru slajdu 5"/>
          <p:cNvSpPr>
            <a:spLocks noGrp="1"/>
          </p:cNvSpPr>
          <p:nvPr>
            <p:ph type="sldNum" sz="quarter" idx="12"/>
          </p:nvPr>
        </p:nvSpPr>
        <p:spPr/>
        <p:txBody>
          <a:bodyPr/>
          <a:lstStyle>
            <a:extLst/>
          </a:lstStyle>
          <a:p>
            <a:fld id="{689ACCA8-6FE1-4274-BE1A-C91370BD91E5}" type="slidenum">
              <a:rPr lang="pl-PL" smtClean="0"/>
              <a:pPr/>
              <a:t>‹#›</a:t>
            </a:fld>
            <a:endParaRPr lang="pl-PL"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5" name="Symbol zastępczy stopki 4"/>
          <p:cNvSpPr>
            <a:spLocks noGrp="1"/>
          </p:cNvSpPr>
          <p:nvPr>
            <p:ph type="ftr" sz="quarter" idx="11"/>
          </p:nvPr>
        </p:nvSpPr>
        <p:spPr/>
        <p:txBody>
          <a:bodyPr/>
          <a:lstStyle>
            <a:extLst/>
          </a:lstStyle>
          <a:p>
            <a:endParaRPr lang="pl-PL" dirty="0"/>
          </a:p>
        </p:txBody>
      </p:sp>
      <p:sp>
        <p:nvSpPr>
          <p:cNvPr id="6" name="Symbol zastępczy numeru slajdu 5"/>
          <p:cNvSpPr>
            <a:spLocks noGrp="1"/>
          </p:cNvSpPr>
          <p:nvPr>
            <p:ph type="sldNum" sz="quarter" idx="12"/>
          </p:nvPr>
        </p:nvSpPr>
        <p:spPr/>
        <p:txBody>
          <a:bodyPr/>
          <a:lstStyle>
            <a:extLst/>
          </a:lstStyle>
          <a:p>
            <a:fld id="{689ACCA8-6FE1-4274-BE1A-C91370BD91E5}" type="slidenum">
              <a:rPr lang="pl-PL" smtClean="0"/>
              <a:pPr/>
              <a:t>‹#›</a:t>
            </a:fld>
            <a:endParaRPr lang="pl-PL"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5" name="Symbol zastępczy stopki 4"/>
          <p:cNvSpPr>
            <a:spLocks noGrp="1"/>
          </p:cNvSpPr>
          <p:nvPr>
            <p:ph type="ftr" sz="quarter" idx="11"/>
          </p:nvPr>
        </p:nvSpPr>
        <p:spPr/>
        <p:txBody>
          <a:bodyPr/>
          <a:lstStyle>
            <a:extLst/>
          </a:lstStyle>
          <a:p>
            <a:endParaRPr lang="pl-PL" dirty="0"/>
          </a:p>
        </p:txBody>
      </p:sp>
      <p:sp>
        <p:nvSpPr>
          <p:cNvPr id="6" name="Symbol zastępczy numeru slajdu 5"/>
          <p:cNvSpPr>
            <a:spLocks noGrp="1"/>
          </p:cNvSpPr>
          <p:nvPr>
            <p:ph type="sldNum" sz="quarter" idx="12"/>
          </p:nvPr>
        </p:nvSpPr>
        <p:spPr/>
        <p:txBody>
          <a:bodyPr/>
          <a:lstStyle>
            <a:extLst/>
          </a:lstStyle>
          <a:p>
            <a:fld id="{689ACCA8-6FE1-4274-BE1A-C91370BD91E5}" type="slidenum">
              <a:rPr lang="pl-PL" smtClean="0"/>
              <a:pPr/>
              <a:t>‹#›</a:t>
            </a:fld>
            <a:endParaRPr lang="pl-PL" dirty="0"/>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5" name="Symbol zastępczy stopki 4"/>
          <p:cNvSpPr>
            <a:spLocks noGrp="1"/>
          </p:cNvSpPr>
          <p:nvPr>
            <p:ph type="ftr" sz="quarter" idx="11"/>
          </p:nvPr>
        </p:nvSpPr>
        <p:spPr/>
        <p:txBody>
          <a:bodyPr/>
          <a:lstStyle>
            <a:extLst/>
          </a:lstStyle>
          <a:p>
            <a:endParaRPr lang="pl-PL" dirty="0"/>
          </a:p>
        </p:txBody>
      </p:sp>
      <p:sp>
        <p:nvSpPr>
          <p:cNvPr id="6" name="Symbol zastępczy numeru slajdu 5"/>
          <p:cNvSpPr>
            <a:spLocks noGrp="1"/>
          </p:cNvSpPr>
          <p:nvPr>
            <p:ph type="sldNum" sz="quarter" idx="12"/>
          </p:nvPr>
        </p:nvSpPr>
        <p:spPr/>
        <p:txBody>
          <a:bodyPr/>
          <a:lstStyle>
            <a:extLst/>
          </a:lstStyle>
          <a:p>
            <a:fld id="{689ACCA8-6FE1-4274-BE1A-C91370BD91E5}" type="slidenum">
              <a:rPr lang="pl-PL" smtClean="0"/>
              <a:pPr/>
              <a:t>‹#›</a:t>
            </a:fld>
            <a:endParaRPr lang="pl-PL" dirty="0"/>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6" name="Symbol zastępczy stopki 5"/>
          <p:cNvSpPr>
            <a:spLocks noGrp="1"/>
          </p:cNvSpPr>
          <p:nvPr>
            <p:ph type="ftr" sz="quarter" idx="11"/>
          </p:nvPr>
        </p:nvSpPr>
        <p:spPr/>
        <p:txBody>
          <a:bodyPr/>
          <a:lstStyle>
            <a:extLst/>
          </a:lstStyle>
          <a:p>
            <a:endParaRPr lang="pl-PL" dirty="0"/>
          </a:p>
        </p:txBody>
      </p:sp>
      <p:sp>
        <p:nvSpPr>
          <p:cNvPr id="7" name="Symbol zastępczy numeru slajdu 6"/>
          <p:cNvSpPr>
            <a:spLocks noGrp="1"/>
          </p:cNvSpPr>
          <p:nvPr>
            <p:ph type="sldNum" sz="quarter" idx="12"/>
          </p:nvPr>
        </p:nvSpPr>
        <p:spPr/>
        <p:txBody>
          <a:bodyPr/>
          <a:lstStyle>
            <a:extLst/>
          </a:lstStyle>
          <a:p>
            <a:fld id="{689ACCA8-6FE1-4274-BE1A-C91370BD91E5}" type="slidenum">
              <a:rPr lang="pl-PL" smtClean="0"/>
              <a:pPr/>
              <a:t>‹#›</a:t>
            </a:fld>
            <a:endParaRPr lang="pl-PL" dirty="0"/>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8" name="Symbol zastępczy stopki 7"/>
          <p:cNvSpPr>
            <a:spLocks noGrp="1"/>
          </p:cNvSpPr>
          <p:nvPr>
            <p:ph type="ftr" sz="quarter" idx="11"/>
          </p:nvPr>
        </p:nvSpPr>
        <p:spPr/>
        <p:txBody>
          <a:bodyPr/>
          <a:lstStyle>
            <a:extLst/>
          </a:lstStyle>
          <a:p>
            <a:endParaRPr lang="pl-PL" dirty="0"/>
          </a:p>
        </p:txBody>
      </p:sp>
      <p:sp>
        <p:nvSpPr>
          <p:cNvPr id="9" name="Symbol zastępczy numeru slajdu 8"/>
          <p:cNvSpPr>
            <a:spLocks noGrp="1"/>
          </p:cNvSpPr>
          <p:nvPr>
            <p:ph type="sldNum" sz="quarter" idx="12"/>
          </p:nvPr>
        </p:nvSpPr>
        <p:spPr/>
        <p:txBody>
          <a:bodyPr/>
          <a:lstStyle>
            <a:extLst/>
          </a:lstStyle>
          <a:p>
            <a:fld id="{689ACCA8-6FE1-4274-BE1A-C91370BD91E5}" type="slidenum">
              <a:rPr lang="pl-PL" smtClean="0"/>
              <a:pPr/>
              <a:t>‹#›</a:t>
            </a:fld>
            <a:endParaRPr lang="pl-PL"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4" name="Symbol zastępczy stopki 3"/>
          <p:cNvSpPr>
            <a:spLocks noGrp="1"/>
          </p:cNvSpPr>
          <p:nvPr>
            <p:ph type="ftr" sz="quarter" idx="11"/>
          </p:nvPr>
        </p:nvSpPr>
        <p:spPr/>
        <p:txBody>
          <a:bodyPr/>
          <a:lstStyle>
            <a:extLst/>
          </a:lstStyle>
          <a:p>
            <a:endParaRPr lang="pl-PL" dirty="0"/>
          </a:p>
        </p:txBody>
      </p:sp>
      <p:sp>
        <p:nvSpPr>
          <p:cNvPr id="5" name="Symbol zastępczy numeru slajdu 4"/>
          <p:cNvSpPr>
            <a:spLocks noGrp="1"/>
          </p:cNvSpPr>
          <p:nvPr>
            <p:ph type="sldNum" sz="quarter" idx="12"/>
          </p:nvPr>
        </p:nvSpPr>
        <p:spPr/>
        <p:txBody>
          <a:bodyPr/>
          <a:lstStyle>
            <a:extLst/>
          </a:lstStyle>
          <a:p>
            <a:fld id="{689ACCA8-6FE1-4274-BE1A-C91370BD91E5}" type="slidenum">
              <a:rPr lang="pl-PL" smtClean="0"/>
              <a:pPr/>
              <a:t>‹#›</a:t>
            </a:fld>
            <a:endParaRPr lang="pl-PL" dirty="0"/>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622F1D90-B16E-4FB2-87F6-172D6F147F08}" type="datetimeFigureOut">
              <a:rPr lang="pl-PL" smtClean="0"/>
              <a:pPr/>
              <a:t>2014-05-17</a:t>
            </a:fld>
            <a:endParaRPr lang="pl-PL" dirty="0"/>
          </a:p>
        </p:txBody>
      </p:sp>
      <p:sp>
        <p:nvSpPr>
          <p:cNvPr id="3" name="Symbol zastępczy stopki 2"/>
          <p:cNvSpPr>
            <a:spLocks noGrp="1"/>
          </p:cNvSpPr>
          <p:nvPr>
            <p:ph type="ftr" sz="quarter" idx="11"/>
          </p:nvPr>
        </p:nvSpPr>
        <p:spPr/>
        <p:txBody>
          <a:bodyPr/>
          <a:lstStyle>
            <a:extLst/>
          </a:lstStyle>
          <a:p>
            <a:endParaRPr lang="pl-PL" dirty="0"/>
          </a:p>
        </p:txBody>
      </p:sp>
      <p:sp>
        <p:nvSpPr>
          <p:cNvPr id="4" name="Symbol zastępczy numeru slajdu 3"/>
          <p:cNvSpPr>
            <a:spLocks noGrp="1"/>
          </p:cNvSpPr>
          <p:nvPr>
            <p:ph type="sldNum" sz="quarter" idx="12"/>
          </p:nvPr>
        </p:nvSpPr>
        <p:spPr/>
        <p:txBody>
          <a:bodyPr/>
          <a:lstStyle>
            <a:extLst/>
          </a:lstStyle>
          <a:p>
            <a:fld id="{689ACCA8-6FE1-4274-BE1A-C91370BD91E5}" type="slidenum">
              <a:rPr lang="pl-PL" smtClean="0"/>
              <a:pPr/>
              <a:t>‹#›</a:t>
            </a:fld>
            <a:endParaRPr lang="pl-PL"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622F1D90-B16E-4FB2-87F6-172D6F147F08}" type="datetimeFigureOut">
              <a:rPr lang="pl-PL" smtClean="0"/>
              <a:pPr/>
              <a:t>2014-05-17</a:t>
            </a:fld>
            <a:endParaRPr lang="pl-PL" dirty="0"/>
          </a:p>
        </p:txBody>
      </p:sp>
      <p:sp>
        <p:nvSpPr>
          <p:cNvPr id="6" name="Symbol zastępczy stopki 5"/>
          <p:cNvSpPr>
            <a:spLocks noGrp="1"/>
          </p:cNvSpPr>
          <p:nvPr>
            <p:ph type="ftr" sz="quarter" idx="11"/>
          </p:nvPr>
        </p:nvSpPr>
        <p:spPr/>
        <p:txBody>
          <a:bodyPr/>
          <a:lstStyle>
            <a:extLst/>
          </a:lstStyle>
          <a:p>
            <a:endParaRPr lang="pl-PL" dirty="0"/>
          </a:p>
        </p:txBody>
      </p:sp>
      <p:sp>
        <p:nvSpPr>
          <p:cNvPr id="7" name="Symbol zastępczy numeru slajdu 6"/>
          <p:cNvSpPr>
            <a:spLocks noGrp="1"/>
          </p:cNvSpPr>
          <p:nvPr>
            <p:ph type="sldNum" sz="quarter" idx="12"/>
          </p:nvPr>
        </p:nvSpPr>
        <p:spPr/>
        <p:txBody>
          <a:bodyPr/>
          <a:lstStyle>
            <a:extLst/>
          </a:lstStyle>
          <a:p>
            <a:fld id="{689ACCA8-6FE1-4274-BE1A-C91370BD91E5}" type="slidenum">
              <a:rPr lang="pl-PL" smtClean="0"/>
              <a:pPr/>
              <a:t>‹#›</a:t>
            </a:fld>
            <a:endParaRPr lang="pl-PL"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dirty="0"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622F1D90-B16E-4FB2-87F6-172D6F147F08}" type="datetimeFigureOut">
              <a:rPr lang="pl-PL" smtClean="0"/>
              <a:pPr/>
              <a:t>2014-05-17</a:t>
            </a:fld>
            <a:endParaRPr lang="pl-PL" dirty="0"/>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dirty="0"/>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689ACCA8-6FE1-4274-BE1A-C91370BD91E5}" type="slidenum">
              <a:rPr lang="pl-PL" smtClean="0"/>
              <a:pPr/>
              <a:t>‹#›</a:t>
            </a:fld>
            <a:endParaRPr lang="pl-PL" dirty="0"/>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22F1D90-B16E-4FB2-87F6-172D6F147F08}" type="datetimeFigureOut">
              <a:rPr lang="pl-PL" smtClean="0"/>
              <a:pPr/>
              <a:t>2014-05-17</a:t>
            </a:fld>
            <a:endParaRPr lang="pl-PL" dirty="0"/>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dirty="0"/>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9ACCA8-6FE1-4274-BE1A-C91370BD91E5}"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solidFill>
                  <a:schemeClr val="bg2">
                    <a:lumMod val="50000"/>
                  </a:schemeClr>
                </a:solidFill>
              </a:rPr>
              <a:t>DRZEWA I KRZEWY</a:t>
            </a:r>
            <a:endParaRPr lang="pl-PL" dirty="0">
              <a:solidFill>
                <a:schemeClr val="bg2">
                  <a:lumMod val="50000"/>
                </a:schemeClr>
              </a:solidFill>
            </a:endParaRPr>
          </a:p>
        </p:txBody>
      </p:sp>
      <p:sp>
        <p:nvSpPr>
          <p:cNvPr id="3" name="Podtytuł 2"/>
          <p:cNvSpPr>
            <a:spLocks noGrp="1"/>
          </p:cNvSpPr>
          <p:nvPr>
            <p:ph type="subTitle" idx="1"/>
          </p:nvPr>
        </p:nvSpPr>
        <p:spPr/>
        <p:txBody>
          <a:bodyPr/>
          <a:lstStyle/>
          <a:p>
            <a:r>
              <a:rPr lang="pl-PL" dirty="0" smtClean="0"/>
              <a:t>WIELKOPOLSKI</a:t>
            </a:r>
            <a:endParaRPr lang="pl-PL" dirty="0" smtClean="0"/>
          </a:p>
          <a:p>
            <a:endParaRPr lang="pl-PL" dirty="0"/>
          </a:p>
        </p:txBody>
      </p:sp>
      <p:pic>
        <p:nvPicPr>
          <p:cNvPr id="3080" name="Picture 8" descr="C:\Users\Ania\Pictures\250px-Duby_nad_Pozorkou_I.jpg"/>
          <p:cNvPicPr>
            <a:picLocks noChangeAspect="1" noChangeArrowheads="1"/>
          </p:cNvPicPr>
          <p:nvPr/>
        </p:nvPicPr>
        <p:blipFill>
          <a:blip r:embed="rId2" cstate="print"/>
          <a:srcRect/>
          <a:stretch>
            <a:fillRect/>
          </a:stretch>
        </p:blipFill>
        <p:spPr bwMode="auto">
          <a:xfrm>
            <a:off x="395536" y="1556792"/>
            <a:ext cx="2079934" cy="208823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fontScale="70000" lnSpcReduction="20000"/>
          </a:bodyPr>
          <a:lstStyle/>
          <a:p>
            <a:r>
              <a:rPr lang="pl-PL" dirty="0" smtClean="0"/>
              <a:t>Ceniony ze względu na wytrzymałe, twarde i trwałe drewno. Jest gatunkiem długowiecznym, żyje ponad 700 lat. Jest symbolem długowieczności, dostojeństwa i siły. Stare okazy nierzadko chronione są jako pomniki przyrody.</a:t>
            </a:r>
          </a:p>
          <a:p>
            <a:r>
              <a:rPr lang="pl-PL" dirty="0" smtClean="0"/>
              <a:t>Kora dębu jest typowym surowcem garbnikowym Odwar stosuje się przy stanach zapalnych skóry, błon śluzowych, nadmiernej potliwości, odmrożeniach</a:t>
            </a:r>
            <a:br>
              <a:rPr lang="pl-PL" dirty="0" smtClean="0"/>
            </a:br>
            <a:r>
              <a:rPr lang="pl-PL" dirty="0" smtClean="0"/>
              <a:t>i lekkich oparzeniach.</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pic>
        <p:nvPicPr>
          <p:cNvPr id="2050" name="Picture 2" descr="C:\Users\Ania\Pictures\imagesCA3Q3KCC.jpg"/>
          <p:cNvPicPr>
            <a:picLocks noGrp="1" noChangeAspect="1" noChangeArrowheads="1"/>
          </p:cNvPicPr>
          <p:nvPr>
            <p:ph sz="half" idx="1"/>
          </p:nvPr>
        </p:nvPicPr>
        <p:blipFill>
          <a:blip r:embed="rId2" cstate="print"/>
          <a:srcRect/>
          <a:stretch>
            <a:fillRect/>
          </a:stretch>
        </p:blipFill>
        <p:spPr bwMode="auto">
          <a:xfrm>
            <a:off x="1259632" y="1772816"/>
            <a:ext cx="2748674" cy="367240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258204" cy="4525963"/>
          </a:xfrm>
        </p:spPr>
        <p:txBody>
          <a:bodyPr/>
          <a:lstStyle/>
          <a:p>
            <a:r>
              <a:rPr lang="pl-PL" u="sng" dirty="0" smtClean="0">
                <a:solidFill>
                  <a:schemeClr val="tx2">
                    <a:lumMod val="50000"/>
                  </a:schemeClr>
                </a:solidFill>
              </a:rPr>
              <a:t>ROŚLINA LECZNICZA </a:t>
            </a:r>
            <a:r>
              <a:rPr lang="pl-PL" dirty="0" smtClean="0"/>
              <a:t>–owoce pozytywnie wpływają na pracę przewodu pokarmowego, a ponadto, ze względu na właściwości uspokajające, wskazane są w zaburzeniach nerwowych występujących w okresie przekwitania u kobiet.</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50px-Hippophae_rhamnoides-01_(xndr).JPG"/>
          <p:cNvPicPr>
            <a:picLocks noGrp="1" noChangeAspect="1"/>
          </p:cNvPicPr>
          <p:nvPr>
            <p:ph sz="half" idx="1"/>
          </p:nvPr>
        </p:nvPicPr>
        <p:blipFill>
          <a:blip r:embed="rId2" cstate="print"/>
          <a:stretch>
            <a:fillRect/>
          </a:stretch>
        </p:blipFill>
        <p:spPr>
          <a:xfrm>
            <a:off x="571472" y="1643050"/>
            <a:ext cx="3333784" cy="4213903"/>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246880"/>
        </p:xfrm>
        <a:graphic>
          <a:graphicData uri="http://schemas.openxmlformats.org/drawingml/2006/table">
            <a:tbl>
              <a:tblPr firstRow="1" bandRow="1">
                <a:tableStyleId>{5C22544A-7EE6-4342-B048-85BDC9FD1C3A}</a:tableStyleId>
              </a:tblPr>
              <a:tblGrid>
                <a:gridCol w="1638312"/>
                <a:gridCol w="2400288"/>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OLIWKOWATE</a:t>
                      </a:r>
                      <a:endParaRPr lang="pl-PL" dirty="0"/>
                    </a:p>
                  </a:txBody>
                  <a:tcPr/>
                </a:tc>
              </a:tr>
              <a:tr h="370840">
                <a:tc>
                  <a:txBody>
                    <a:bodyPr/>
                    <a:lstStyle/>
                    <a:p>
                      <a:r>
                        <a:rPr lang="pl-PL" dirty="0" smtClean="0"/>
                        <a:t>RODZAJ</a:t>
                      </a:r>
                      <a:endParaRPr lang="pl-PL" dirty="0"/>
                    </a:p>
                  </a:txBody>
                  <a:tcPr/>
                </a:tc>
                <a:tc>
                  <a:txBody>
                    <a:bodyPr/>
                    <a:lstStyle/>
                    <a:p>
                      <a:r>
                        <a:rPr lang="pl-PL" dirty="0" smtClean="0"/>
                        <a:t>ROKITNIK</a:t>
                      </a:r>
                      <a:endParaRPr lang="pl-PL" dirty="0"/>
                    </a:p>
                  </a:txBody>
                  <a:tcPr/>
                </a:tc>
              </a:tr>
              <a:tr h="370840">
                <a:tc>
                  <a:txBody>
                    <a:bodyPr/>
                    <a:lstStyle/>
                    <a:p>
                      <a:r>
                        <a:rPr lang="pl-PL" dirty="0" smtClean="0"/>
                        <a:t>GATUNEK</a:t>
                      </a:r>
                      <a:endParaRPr lang="pl-PL" dirty="0"/>
                    </a:p>
                  </a:txBody>
                  <a:tcPr/>
                </a:tc>
                <a:tc>
                  <a:txBody>
                    <a:bodyPr/>
                    <a:lstStyle/>
                    <a:p>
                      <a:r>
                        <a:rPr lang="pl-PL" dirty="0" smtClean="0"/>
                        <a:t>ROKITNIK</a:t>
                      </a:r>
                      <a:r>
                        <a:rPr lang="pl-PL" baseline="0" dirty="0" smtClean="0"/>
                        <a:t> ZWYCZAJNY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ROKITNIK ZWYCZAJNY</a:t>
            </a:r>
            <a:endParaRPr lang="pl-PL" dirty="0"/>
          </a:p>
        </p:txBody>
      </p:sp>
    </p:spTree>
  </p:cSld>
  <p:clrMapOvr>
    <a:masterClrMapping/>
  </p:clrMapOvr>
  <p:transition>
    <p:fade thruBlk="1"/>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20px-Illustration_Hippophae_rhamnoides0.jpg"/>
          <p:cNvPicPr>
            <a:picLocks noGrp="1" noChangeAspect="1"/>
          </p:cNvPicPr>
          <p:nvPr>
            <p:ph sz="half" idx="1"/>
          </p:nvPr>
        </p:nvPicPr>
        <p:blipFill>
          <a:blip r:embed="rId2" cstate="print"/>
          <a:stretch>
            <a:fillRect/>
          </a:stretch>
        </p:blipFill>
        <p:spPr>
          <a:xfrm>
            <a:off x="500034" y="285728"/>
            <a:ext cx="3494149" cy="5860640"/>
          </a:xfrm>
          <a:prstGeom prst="rect">
            <a:avLst/>
          </a:prstGeom>
          <a:ln>
            <a:noFill/>
          </a:ln>
          <a:effectLst>
            <a:softEdge rad="112500"/>
          </a:effectLst>
        </p:spPr>
      </p:pic>
      <p:sp>
        <p:nvSpPr>
          <p:cNvPr id="3" name="Symbol zastępczy zawartości 2"/>
          <p:cNvSpPr>
            <a:spLocks noGrp="1"/>
          </p:cNvSpPr>
          <p:nvPr>
            <p:ph sz="half" idx="2"/>
          </p:nvPr>
        </p:nvSpPr>
        <p:spPr/>
        <p:txBody>
          <a:bodyPr>
            <a:normAutofit fontScale="85000" lnSpcReduction="10000"/>
          </a:bodyPr>
          <a:lstStyle/>
          <a:p>
            <a:pPr>
              <a:buNone/>
            </a:pPr>
            <a:r>
              <a:rPr lang="pl-PL" dirty="0" smtClean="0"/>
              <a:t>   W Polsce naturalne jego stanowiska znajdują się tylko nad wybrzeżem Bałtyku </a:t>
            </a:r>
            <a:br>
              <a:rPr lang="pl-PL" dirty="0" smtClean="0"/>
            </a:br>
            <a:r>
              <a:rPr lang="pl-PL" dirty="0" smtClean="0"/>
              <a:t>po ujście Wisły </a:t>
            </a:r>
            <a:br>
              <a:rPr lang="pl-PL" dirty="0" smtClean="0"/>
            </a:br>
            <a:r>
              <a:rPr lang="pl-PL" dirty="0" smtClean="0"/>
              <a:t>na wschodzie</a:t>
            </a:r>
            <a:r>
              <a:rPr lang="pl-PL" baseline="30000" dirty="0" smtClean="0"/>
              <a:t>.</a:t>
            </a:r>
            <a:br>
              <a:rPr lang="pl-PL" baseline="30000" dirty="0" smtClean="0"/>
            </a:br>
            <a:r>
              <a:rPr lang="pl-PL" dirty="0" smtClean="0"/>
              <a:t>Zdziczałe formy rosną również w Pieninach</a:t>
            </a:r>
            <a:br>
              <a:rPr lang="pl-PL" dirty="0" smtClean="0"/>
            </a:br>
            <a:r>
              <a:rPr lang="pl-PL" dirty="0" smtClean="0"/>
              <a:t>i w rejonach upraw, zwykle </a:t>
            </a:r>
            <a:br>
              <a:rPr lang="pl-PL" dirty="0" smtClean="0"/>
            </a:br>
            <a:r>
              <a:rPr lang="pl-PL" dirty="0" smtClean="0"/>
              <a:t>w obrębie obszarów zurbanizowanych.</a:t>
            </a:r>
            <a:endParaRPr lang="pl-PL" dirty="0"/>
          </a:p>
        </p:txBody>
      </p:sp>
    </p:spTree>
  </p:cSld>
  <p:clrMapOvr>
    <a:masterClrMapping/>
  </p:clrMapOvr>
  <p:transition>
    <p:fade thruBlk="1"/>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28596" y="1714488"/>
            <a:ext cx="8186766" cy="4525963"/>
          </a:xfrm>
        </p:spPr>
        <p:txBody>
          <a:bodyPr/>
          <a:lstStyle/>
          <a:p>
            <a:r>
              <a:rPr lang="pl-PL" u="sng" dirty="0" smtClean="0">
                <a:solidFill>
                  <a:schemeClr val="tx2">
                    <a:lumMod val="50000"/>
                  </a:schemeClr>
                </a:solidFill>
              </a:rPr>
              <a:t>ROŚLINA LECZNICZA </a:t>
            </a:r>
            <a:r>
              <a:rPr lang="pl-PL" dirty="0" smtClean="0"/>
              <a:t>–owoce posiadają E, F, K, P, kwas foliowy, prowitaminę A i D. Maseczki kosmetyczne z owoców rokitnika opóźniają starzenie się cery.</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l_pm_Trzmielina-pospolita-Red-Cascade-105477_2.jpg"/>
          <p:cNvPicPr>
            <a:picLocks noGrp="1" noChangeAspect="1"/>
          </p:cNvPicPr>
          <p:nvPr>
            <p:ph sz="half" idx="1"/>
          </p:nvPr>
        </p:nvPicPr>
        <p:blipFill>
          <a:blip r:embed="rId2" cstate="print"/>
          <a:stretch>
            <a:fillRect/>
          </a:stretch>
        </p:blipFill>
        <p:spPr>
          <a:xfrm>
            <a:off x="285720" y="2285992"/>
            <a:ext cx="4138177" cy="2714644"/>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52120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DŁAWISZOWCE</a:t>
                      </a:r>
                      <a:endParaRPr lang="pl-PL" dirty="0"/>
                    </a:p>
                  </a:txBody>
                  <a:tcPr/>
                </a:tc>
              </a:tr>
              <a:tr h="370840">
                <a:tc>
                  <a:txBody>
                    <a:bodyPr/>
                    <a:lstStyle/>
                    <a:p>
                      <a:r>
                        <a:rPr lang="pl-PL" dirty="0" smtClean="0"/>
                        <a:t>RODZINA</a:t>
                      </a:r>
                      <a:endParaRPr lang="pl-PL" dirty="0"/>
                    </a:p>
                  </a:txBody>
                  <a:tcPr/>
                </a:tc>
                <a:tc>
                  <a:txBody>
                    <a:bodyPr/>
                    <a:lstStyle/>
                    <a:p>
                      <a:r>
                        <a:rPr lang="pl-PL" dirty="0" smtClean="0"/>
                        <a:t>DŁAWISZOWATE</a:t>
                      </a:r>
                      <a:endParaRPr lang="pl-PL" dirty="0"/>
                    </a:p>
                  </a:txBody>
                  <a:tcPr/>
                </a:tc>
              </a:tr>
              <a:tr h="370840">
                <a:tc>
                  <a:txBody>
                    <a:bodyPr/>
                    <a:lstStyle/>
                    <a:p>
                      <a:r>
                        <a:rPr lang="pl-PL" dirty="0" smtClean="0"/>
                        <a:t>RODZAJ</a:t>
                      </a:r>
                      <a:endParaRPr lang="pl-PL" dirty="0"/>
                    </a:p>
                  </a:txBody>
                  <a:tcPr/>
                </a:tc>
                <a:tc>
                  <a:txBody>
                    <a:bodyPr/>
                    <a:lstStyle/>
                    <a:p>
                      <a:r>
                        <a:rPr lang="pl-PL" dirty="0" smtClean="0"/>
                        <a:t>TRZMIELINA</a:t>
                      </a:r>
                      <a:endParaRPr lang="pl-PL" dirty="0"/>
                    </a:p>
                  </a:txBody>
                  <a:tcPr/>
                </a:tc>
              </a:tr>
              <a:tr h="370840">
                <a:tc>
                  <a:txBody>
                    <a:bodyPr/>
                    <a:lstStyle/>
                    <a:p>
                      <a:r>
                        <a:rPr lang="pl-PL" dirty="0" smtClean="0"/>
                        <a:t>GATUNEK</a:t>
                      </a:r>
                      <a:endParaRPr lang="pl-PL" dirty="0"/>
                    </a:p>
                  </a:txBody>
                  <a:tcPr/>
                </a:tc>
                <a:tc>
                  <a:txBody>
                    <a:bodyPr/>
                    <a:lstStyle/>
                    <a:p>
                      <a:r>
                        <a:rPr lang="pl-PL" dirty="0" smtClean="0"/>
                        <a:t>TRZMIELINA POSPOLITA (ZWYCZAJNA)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TRZMIELINA POSPOLITA</a:t>
            </a:r>
            <a:endParaRPr lang="pl-PL" dirty="0"/>
          </a:p>
        </p:txBody>
      </p:sp>
    </p:spTree>
  </p:cSld>
  <p:clrMapOvr>
    <a:masterClrMapping/>
  </p:clrMapOvr>
  <p:transition>
    <p:fade thruBlk="1"/>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a:xfrm>
            <a:off x="4429124" y="2332037"/>
            <a:ext cx="4038600" cy="4525963"/>
          </a:xfrm>
        </p:spPr>
        <p:txBody>
          <a:bodyPr/>
          <a:lstStyle/>
          <a:p>
            <a:pPr algn="ctr">
              <a:buNone/>
            </a:pPr>
            <a:r>
              <a:rPr lang="pl-PL" dirty="0" smtClean="0"/>
              <a:t>  W Polsce jest dość pospolity na całym obszarze.</a:t>
            </a:r>
            <a:endParaRPr lang="pl-PL" dirty="0"/>
          </a:p>
        </p:txBody>
      </p:sp>
      <p:pic>
        <p:nvPicPr>
          <p:cNvPr id="7" name="Symbol zastępczy zawartości 6" descr="250px-Illustration_Euonymus_europaea0.jpg"/>
          <p:cNvPicPr>
            <a:picLocks noGrp="1" noChangeAspect="1"/>
          </p:cNvPicPr>
          <p:nvPr>
            <p:ph sz="half" idx="1"/>
          </p:nvPr>
        </p:nvPicPr>
        <p:blipFill>
          <a:blip r:embed="rId2" cstate="print"/>
          <a:stretch>
            <a:fillRect/>
          </a:stretch>
        </p:blipFill>
        <p:spPr>
          <a:xfrm>
            <a:off x="500034" y="428604"/>
            <a:ext cx="3463866" cy="5569897"/>
          </a:xfrm>
          <a:prstGeom prst="rect">
            <a:avLst/>
          </a:prstGeom>
          <a:ln>
            <a:noFill/>
          </a:ln>
          <a:effectLst>
            <a:softEdge rad="112500"/>
          </a:effectLst>
        </p:spPr>
      </p:pic>
    </p:spTree>
  </p:cSld>
  <p:clrMapOvr>
    <a:masterClrMapping/>
  </p:clrMapOvr>
  <p:transition>
    <p:fade thruBlk="1"/>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357158" y="1928802"/>
            <a:ext cx="8072494" cy="4525963"/>
          </a:xfrm>
        </p:spPr>
        <p:txBody>
          <a:bodyPr/>
          <a:lstStyle/>
          <a:p>
            <a:r>
              <a:rPr lang="pl-PL" dirty="0" smtClean="0"/>
              <a:t>Z korzeni otrzymuje się </a:t>
            </a:r>
            <a:r>
              <a:rPr lang="pl-PL" u="sng" dirty="0" smtClean="0">
                <a:solidFill>
                  <a:schemeClr val="tx2">
                    <a:lumMod val="50000"/>
                  </a:schemeClr>
                </a:solidFill>
              </a:rPr>
              <a:t>GUTAPERKĘ</a:t>
            </a:r>
            <a:r>
              <a:rPr lang="pl-PL" dirty="0" smtClean="0">
                <a:solidFill>
                  <a:schemeClr val="tx2">
                    <a:lumMod val="50000"/>
                  </a:schemeClr>
                </a:solidFill>
              </a:rPr>
              <a:t> </a:t>
            </a:r>
            <a:r>
              <a:rPr lang="pl-PL" dirty="0" smtClean="0"/>
              <a:t>,która jest stosowana do produkcji np. gumy do żucia.</a:t>
            </a:r>
            <a:endParaRPr lang="pl-PL" u="sng" dirty="0" smtClean="0"/>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jpg"/>
          <p:cNvPicPr>
            <a:picLocks noGrp="1" noChangeAspect="1"/>
          </p:cNvPicPr>
          <p:nvPr>
            <p:ph sz="half" idx="1"/>
          </p:nvPr>
        </p:nvPicPr>
        <p:blipFill>
          <a:blip r:embed="rId2" cstate="print"/>
          <a:stretch>
            <a:fillRect/>
          </a:stretch>
        </p:blipFill>
        <p:spPr>
          <a:xfrm>
            <a:off x="357158" y="2214554"/>
            <a:ext cx="3975400" cy="296626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714876" y="1500174"/>
          <a:ext cx="4038600" cy="4241800"/>
        </p:xfrm>
        <a:graphic>
          <a:graphicData uri="http://schemas.openxmlformats.org/drawingml/2006/table">
            <a:tbl>
              <a:tblPr firstRow="1" bandRow="1">
                <a:tableStyleId>{5C22544A-7EE6-4342-B048-85BDC9FD1C3A}</a:tableStyleId>
              </a:tblPr>
              <a:tblGrid>
                <a:gridCol w="1643074"/>
                <a:gridCol w="2395526"/>
              </a:tblGrid>
              <a:tr h="208928">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 </a:t>
                      </a:r>
                      <a:endParaRPr lang="pl-PL" dirty="0"/>
                    </a:p>
                  </a:txBody>
                  <a:tcPr/>
                </a:tc>
                <a:tc>
                  <a:txBody>
                    <a:bodyPr/>
                    <a:lstStyle/>
                    <a:p>
                      <a:r>
                        <a:rPr lang="pl-PL" dirty="0" smtClean="0"/>
                        <a:t>SZAKŁAKOWATE</a:t>
                      </a:r>
                      <a:endParaRPr lang="pl-PL" dirty="0"/>
                    </a:p>
                  </a:txBody>
                  <a:tcPr/>
                </a:tc>
              </a:tr>
              <a:tr h="370840">
                <a:tc>
                  <a:txBody>
                    <a:bodyPr/>
                    <a:lstStyle/>
                    <a:p>
                      <a:r>
                        <a:rPr lang="pl-PL" dirty="0" smtClean="0"/>
                        <a:t>RODZAJ</a:t>
                      </a:r>
                      <a:endParaRPr lang="pl-PL" dirty="0"/>
                    </a:p>
                  </a:txBody>
                  <a:tcPr/>
                </a:tc>
                <a:tc>
                  <a:txBody>
                    <a:bodyPr/>
                    <a:lstStyle/>
                    <a:p>
                      <a:r>
                        <a:rPr lang="pl-PL" dirty="0" smtClean="0"/>
                        <a:t>KRUSZYNA</a:t>
                      </a:r>
                      <a:endParaRPr lang="pl-PL" dirty="0"/>
                    </a:p>
                  </a:txBody>
                  <a:tcPr/>
                </a:tc>
              </a:tr>
              <a:tr h="370840">
                <a:tc>
                  <a:txBody>
                    <a:bodyPr/>
                    <a:lstStyle/>
                    <a:p>
                      <a:r>
                        <a:rPr lang="pl-PL" dirty="0" smtClean="0"/>
                        <a:t>GATUNEK</a:t>
                      </a:r>
                      <a:endParaRPr lang="pl-PL" dirty="0"/>
                    </a:p>
                  </a:txBody>
                  <a:tcPr/>
                </a:tc>
                <a:tc>
                  <a:txBody>
                    <a:bodyPr/>
                    <a:lstStyle/>
                    <a:p>
                      <a:r>
                        <a:rPr lang="pl-PL" dirty="0" smtClean="0"/>
                        <a:t>KRUSZYNA POSPOLITA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KRUSZYNA POSPOLITA</a:t>
            </a:r>
            <a:endParaRPr lang="pl-PL" dirty="0"/>
          </a:p>
        </p:txBody>
      </p:sp>
    </p:spTree>
  </p:cSld>
  <p:clrMapOvr>
    <a:masterClrMapping/>
  </p:clrMapOvr>
  <p:transition>
    <p:fade thruBlk="1"/>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Rhamnus_frangula0.jpg"/>
          <p:cNvPicPr>
            <a:picLocks noGrp="1" noChangeAspect="1"/>
          </p:cNvPicPr>
          <p:nvPr>
            <p:ph sz="half" idx="1"/>
          </p:nvPr>
        </p:nvPicPr>
        <p:blipFill>
          <a:blip r:embed="rId2" cstate="print"/>
          <a:stretch>
            <a:fillRect/>
          </a:stretch>
        </p:blipFill>
        <p:spPr>
          <a:xfrm>
            <a:off x="642910" y="357166"/>
            <a:ext cx="3286148" cy="5520729"/>
          </a:xfrm>
          <a:prstGeom prst="rect">
            <a:avLst/>
          </a:prstGeom>
          <a:ln>
            <a:noFill/>
          </a:ln>
          <a:effectLst>
            <a:softEdge rad="112500"/>
          </a:effectLst>
        </p:spPr>
      </p:pic>
      <p:sp>
        <p:nvSpPr>
          <p:cNvPr id="3" name="Symbol zastępczy zawartości 2"/>
          <p:cNvSpPr>
            <a:spLocks noGrp="1"/>
          </p:cNvSpPr>
          <p:nvPr>
            <p:ph sz="half" idx="2"/>
          </p:nvPr>
        </p:nvSpPr>
        <p:spPr>
          <a:xfrm>
            <a:off x="4500562" y="1428736"/>
            <a:ext cx="4038600" cy="4525963"/>
          </a:xfrm>
        </p:spPr>
        <p:txBody>
          <a:bodyPr/>
          <a:lstStyle/>
          <a:p>
            <a:pPr algn="ctr">
              <a:buNone/>
            </a:pPr>
            <a:r>
              <a:rPr lang="pl-PL" dirty="0" smtClean="0"/>
              <a:t>  W Polsce występuje pospolicie na całym niżu i w niższych położeniach górskich.</a:t>
            </a:r>
            <a:endParaRPr lang="pl-PL" dirty="0"/>
          </a:p>
        </p:txBody>
      </p:sp>
    </p:spTree>
  </p:cSld>
  <p:clrMapOvr>
    <a:masterClrMapping/>
  </p:clrMapOvr>
  <p:transition>
    <p:fade thruBlk="1"/>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lstStyle/>
          <a:p>
            <a:r>
              <a:rPr lang="pl-PL" dirty="0" smtClean="0"/>
              <a:t>Owoce </a:t>
            </a:r>
            <a:r>
              <a:rPr lang="pl-PL" u="sng" dirty="0" smtClean="0">
                <a:solidFill>
                  <a:schemeClr val="accent1"/>
                </a:solidFill>
              </a:rPr>
              <a:t>BARWIĄ WEŁNĘ</a:t>
            </a:r>
            <a:r>
              <a:rPr lang="pl-PL" dirty="0" smtClean="0"/>
              <a:t> na żółtozielono lub fioletowo, kora na żółtobrunatno.</a:t>
            </a:r>
          </a:p>
          <a:p>
            <a:r>
              <a:rPr lang="pl-PL" dirty="0" smtClean="0"/>
              <a:t>ROŚLINA LECZNICZA –kora zawiera  glikozydy antrachinowe, garbniki,</a:t>
            </a:r>
            <a:br>
              <a:rPr lang="pl-PL" dirty="0" smtClean="0"/>
            </a:br>
            <a:r>
              <a:rPr lang="pl-PL" dirty="0" smtClean="0"/>
              <a:t>saponiny. Wchodzi w skład wielu mieszanek ziołowych.  </a:t>
            </a:r>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dab_bezszypulkowy_000_s.jpg"/>
          <p:cNvPicPr>
            <a:picLocks noGrp="1" noChangeAspect="1"/>
          </p:cNvPicPr>
          <p:nvPr>
            <p:ph sz="half" idx="1"/>
          </p:nvPr>
        </p:nvPicPr>
        <p:blipFill>
          <a:blip r:embed="rId2" cstate="print"/>
          <a:stretch>
            <a:fillRect/>
          </a:stretch>
        </p:blipFill>
        <p:spPr>
          <a:xfrm>
            <a:off x="785786" y="1500174"/>
            <a:ext cx="3355812" cy="4474416"/>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61772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endParaRPr lang="pl-PL" dirty="0"/>
                    </a:p>
                  </a:txBody>
                  <a:tcPr/>
                </a:tc>
              </a:tr>
              <a:tr h="370840">
                <a:tc>
                  <a:txBody>
                    <a:bodyPr/>
                    <a:lstStyle/>
                    <a:p>
                      <a:r>
                        <a:rPr lang="pl-PL" dirty="0" smtClean="0"/>
                        <a:t>RZĄD</a:t>
                      </a:r>
                      <a:endParaRPr lang="pl-PL" dirty="0"/>
                    </a:p>
                  </a:txBody>
                  <a:tcPr/>
                </a:tc>
                <a:tc>
                  <a:txBody>
                    <a:bodyPr/>
                    <a:lstStyle/>
                    <a:p>
                      <a:r>
                        <a:rPr lang="pl-PL" dirty="0" smtClean="0"/>
                        <a:t>BUKOWCE</a:t>
                      </a:r>
                      <a:endParaRPr lang="pl-PL" dirty="0"/>
                    </a:p>
                  </a:txBody>
                  <a:tcPr/>
                </a:tc>
              </a:tr>
              <a:tr h="370840">
                <a:tc>
                  <a:txBody>
                    <a:bodyPr/>
                    <a:lstStyle/>
                    <a:p>
                      <a:r>
                        <a:rPr lang="pl-PL" dirty="0" smtClean="0"/>
                        <a:t>RODZINA</a:t>
                      </a:r>
                      <a:endParaRPr lang="pl-PL" dirty="0"/>
                    </a:p>
                  </a:txBody>
                  <a:tcPr/>
                </a:tc>
                <a:tc>
                  <a:txBody>
                    <a:bodyPr/>
                    <a:lstStyle/>
                    <a:p>
                      <a:r>
                        <a:rPr lang="pl-PL" dirty="0" smtClean="0"/>
                        <a:t>BUKOWATE</a:t>
                      </a:r>
                      <a:endParaRPr lang="pl-PL" dirty="0"/>
                    </a:p>
                  </a:txBody>
                  <a:tcPr/>
                </a:tc>
              </a:tr>
              <a:tr h="370840">
                <a:tc>
                  <a:txBody>
                    <a:bodyPr/>
                    <a:lstStyle/>
                    <a:p>
                      <a:r>
                        <a:rPr lang="pl-PL" dirty="0" smtClean="0"/>
                        <a:t>RODZAJ</a:t>
                      </a:r>
                      <a:endParaRPr lang="pl-PL" dirty="0"/>
                    </a:p>
                  </a:txBody>
                  <a:tcPr/>
                </a:tc>
                <a:tc>
                  <a:txBody>
                    <a:bodyPr/>
                    <a:lstStyle/>
                    <a:p>
                      <a:r>
                        <a:rPr lang="pl-PL" dirty="0" smtClean="0"/>
                        <a:t>DĄB </a:t>
                      </a:r>
                      <a:endParaRPr lang="pl-PL" dirty="0"/>
                    </a:p>
                  </a:txBody>
                  <a:tcPr/>
                </a:tc>
              </a:tr>
              <a:tr h="370840">
                <a:tc>
                  <a:txBody>
                    <a:bodyPr/>
                    <a:lstStyle/>
                    <a:p>
                      <a:r>
                        <a:rPr lang="pl-PL" dirty="0" smtClean="0"/>
                        <a:t>GATUNEK</a:t>
                      </a:r>
                      <a:endParaRPr lang="pl-PL" dirty="0"/>
                    </a:p>
                  </a:txBody>
                  <a:tcPr/>
                </a:tc>
                <a:tc>
                  <a:txBody>
                    <a:bodyPr/>
                    <a:lstStyle/>
                    <a:p>
                      <a:r>
                        <a:rPr lang="pl-PL" dirty="0" smtClean="0"/>
                        <a:t>DĄB</a:t>
                      </a:r>
                      <a:r>
                        <a:rPr lang="pl-PL" baseline="0" dirty="0" smtClean="0"/>
                        <a:t> BEZSZYPUŁKOWY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DĄB BEZSZYPUŁKOWY</a:t>
            </a:r>
            <a:endParaRPr lang="pl-PL" dirty="0"/>
          </a:p>
        </p:txBody>
      </p:sp>
    </p:spTree>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 (1).jpg"/>
          <p:cNvPicPr>
            <a:picLocks noGrp="1" noChangeAspect="1"/>
          </p:cNvPicPr>
          <p:nvPr>
            <p:ph sz="half" idx="1"/>
          </p:nvPr>
        </p:nvPicPr>
        <p:blipFill>
          <a:blip r:embed="rId2" cstate="print"/>
          <a:stretch>
            <a:fillRect/>
          </a:stretch>
        </p:blipFill>
        <p:spPr>
          <a:xfrm>
            <a:off x="571472" y="1428736"/>
            <a:ext cx="3400425" cy="4539743"/>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24688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GRUSZA</a:t>
                      </a:r>
                      <a:endParaRPr lang="pl-PL" dirty="0"/>
                    </a:p>
                  </a:txBody>
                  <a:tcPr/>
                </a:tc>
              </a:tr>
              <a:tr h="370840">
                <a:tc>
                  <a:txBody>
                    <a:bodyPr/>
                    <a:lstStyle/>
                    <a:p>
                      <a:r>
                        <a:rPr lang="pl-PL" dirty="0" smtClean="0"/>
                        <a:t>GATUNEK</a:t>
                      </a:r>
                      <a:endParaRPr lang="pl-PL" dirty="0"/>
                    </a:p>
                  </a:txBody>
                  <a:tcPr/>
                </a:tc>
                <a:tc>
                  <a:txBody>
                    <a:bodyPr/>
                    <a:lstStyle/>
                    <a:p>
                      <a:r>
                        <a:rPr lang="pl-PL" dirty="0" smtClean="0"/>
                        <a:t>GRUSZA POSPOLITA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GRUSZA POSPOLITA</a:t>
            </a:r>
            <a:endParaRPr lang="pl-PL" dirty="0"/>
          </a:p>
        </p:txBody>
      </p:sp>
    </p:spTree>
  </p:cSld>
  <p:clrMapOvr>
    <a:masterClrMapping/>
  </p:clrMapOvr>
  <p:transition>
    <p:fade thruBlk="1"/>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Pears.jpg"/>
          <p:cNvPicPr>
            <a:picLocks noGrp="1" noChangeAspect="1"/>
          </p:cNvPicPr>
          <p:nvPr>
            <p:ph sz="half" idx="1"/>
          </p:nvPr>
        </p:nvPicPr>
        <p:blipFill>
          <a:blip r:embed="rId2" cstate="print"/>
          <a:stretch>
            <a:fillRect/>
          </a:stretch>
        </p:blipFill>
        <p:spPr>
          <a:xfrm>
            <a:off x="500034" y="500042"/>
            <a:ext cx="3437520" cy="5238781"/>
          </a:xfrm>
          <a:prstGeom prst="rect">
            <a:avLst/>
          </a:prstGeom>
          <a:ln>
            <a:noFill/>
          </a:ln>
          <a:effectLst>
            <a:softEdge rad="112500"/>
          </a:effectLst>
        </p:spPr>
      </p:pic>
      <p:sp>
        <p:nvSpPr>
          <p:cNvPr id="3" name="Symbol zastępczy zawartości 2"/>
          <p:cNvSpPr>
            <a:spLocks noGrp="1"/>
          </p:cNvSpPr>
          <p:nvPr>
            <p:ph sz="half" idx="2"/>
          </p:nvPr>
        </p:nvSpPr>
        <p:spPr/>
        <p:txBody>
          <a:bodyPr/>
          <a:lstStyle/>
          <a:p>
            <a:pPr algn="ctr">
              <a:buNone/>
            </a:pPr>
            <a:r>
              <a:rPr lang="pl-PL" dirty="0" smtClean="0"/>
              <a:t>  W Polsce dziko występuje pospolicie na całym niżu i w niższych położeniach górskich.</a:t>
            </a:r>
            <a:endParaRPr lang="pl-PL" dirty="0"/>
          </a:p>
        </p:txBody>
      </p:sp>
    </p:spTree>
  </p:cSld>
  <p:clrMapOvr>
    <a:masterClrMapping/>
  </p:clrMapOvr>
  <p:transition>
    <p:fade thruBlk="1"/>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7972452" cy="4525963"/>
          </a:xfrm>
        </p:spPr>
        <p:txBody>
          <a:bodyPr/>
          <a:lstStyle/>
          <a:p>
            <a:r>
              <a:rPr lang="pl-PL" u="sng" dirty="0" smtClean="0">
                <a:solidFill>
                  <a:schemeClr val="accent1"/>
                </a:solidFill>
              </a:rPr>
              <a:t>ROŚLINA UPRAWNA </a:t>
            </a:r>
            <a:r>
              <a:rPr lang="pl-PL" dirty="0" smtClean="0"/>
              <a:t>-wyhodowane w wyniku krzyżówek międzygatunkowych i selekcji formy są powszechnie uprawiane, jako rośliny sadownicze.</a:t>
            </a:r>
          </a:p>
          <a:p>
            <a:r>
              <a:rPr lang="pl-PL" u="sng" dirty="0" smtClean="0">
                <a:solidFill>
                  <a:schemeClr val="accent1"/>
                </a:solidFill>
              </a:rPr>
              <a:t>DREWNO</a:t>
            </a:r>
            <a:r>
              <a:rPr lang="pl-PL" dirty="0" smtClean="0"/>
              <a:t> jest używane do wyrobu przyrządów kreślarskich, instrumentów muzycznych.</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 (2).jpg"/>
          <p:cNvPicPr>
            <a:picLocks noGrp="1" noChangeAspect="1"/>
          </p:cNvPicPr>
          <p:nvPr>
            <p:ph sz="half" idx="1"/>
          </p:nvPr>
        </p:nvPicPr>
        <p:blipFill>
          <a:blip r:embed="rId2" cstate="print"/>
          <a:stretch>
            <a:fillRect/>
          </a:stretch>
        </p:blipFill>
        <p:spPr>
          <a:xfrm>
            <a:off x="714348" y="1643050"/>
            <a:ext cx="3223292" cy="3937815"/>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246880"/>
        </p:xfrm>
        <a:graphic>
          <a:graphicData uri="http://schemas.openxmlformats.org/drawingml/2006/table">
            <a:tbl>
              <a:tblPr firstRow="1" bandRow="1">
                <a:tableStyleId>{5C22544A-7EE6-4342-B048-85BDC9FD1C3A}</a:tableStyleId>
              </a:tblPr>
              <a:tblGrid>
                <a:gridCol w="1781188"/>
                <a:gridCol w="2257412"/>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 </a:t>
                      </a:r>
                      <a:endParaRPr lang="pl-PL" dirty="0"/>
                    </a:p>
                  </a:txBody>
                  <a:tcPr/>
                </a:tc>
                <a:tc>
                  <a:txBody>
                    <a:bodyPr/>
                    <a:lstStyle/>
                    <a:p>
                      <a:r>
                        <a:rPr lang="pl-PL" dirty="0" smtClean="0"/>
                        <a:t>JABŁOŃ</a:t>
                      </a:r>
                      <a:endParaRPr lang="pl-PL" dirty="0"/>
                    </a:p>
                  </a:txBody>
                  <a:tcPr/>
                </a:tc>
              </a:tr>
              <a:tr h="370840">
                <a:tc>
                  <a:txBody>
                    <a:bodyPr/>
                    <a:lstStyle/>
                    <a:p>
                      <a:r>
                        <a:rPr lang="pl-PL" dirty="0" smtClean="0"/>
                        <a:t>GATUNEK</a:t>
                      </a:r>
                      <a:endParaRPr lang="pl-PL" dirty="0"/>
                    </a:p>
                  </a:txBody>
                  <a:tcPr/>
                </a:tc>
                <a:tc>
                  <a:txBody>
                    <a:bodyPr/>
                    <a:lstStyle/>
                    <a:p>
                      <a:r>
                        <a:rPr lang="pl-PL" dirty="0" smtClean="0"/>
                        <a:t>JABŁOŃ DZIKA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JABŁOŃ DZIKA</a:t>
            </a:r>
            <a:endParaRPr lang="pl-PL" dirty="0"/>
          </a:p>
        </p:txBody>
      </p:sp>
    </p:spTree>
  </p:cSld>
  <p:clrMapOvr>
    <a:masterClrMapping/>
  </p:clrMapOvr>
  <p:transition>
    <p:fade thruBlk="1"/>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Malus_sylvestris_004.JPG"/>
          <p:cNvPicPr>
            <a:picLocks noGrp="1" noChangeAspect="1"/>
          </p:cNvPicPr>
          <p:nvPr>
            <p:ph sz="half" idx="1"/>
          </p:nvPr>
        </p:nvPicPr>
        <p:blipFill>
          <a:blip r:embed="rId2" cstate="print"/>
          <a:stretch>
            <a:fillRect/>
          </a:stretch>
        </p:blipFill>
        <p:spPr>
          <a:xfrm>
            <a:off x="357158" y="2071678"/>
            <a:ext cx="4018379" cy="3021821"/>
          </a:xfrm>
          <a:prstGeom prst="rect">
            <a:avLst/>
          </a:prstGeom>
          <a:ln>
            <a:noFill/>
          </a:ln>
          <a:effectLst>
            <a:softEdge rad="112500"/>
          </a:effectLst>
        </p:spPr>
      </p:pic>
      <p:sp>
        <p:nvSpPr>
          <p:cNvPr id="3" name="Symbol zastępczy zawartości 2"/>
          <p:cNvSpPr>
            <a:spLocks noGrp="1"/>
          </p:cNvSpPr>
          <p:nvPr>
            <p:ph sz="half" idx="2"/>
          </p:nvPr>
        </p:nvSpPr>
        <p:spPr>
          <a:xfrm>
            <a:off x="4643438" y="1928802"/>
            <a:ext cx="4038600" cy="4525963"/>
          </a:xfrm>
        </p:spPr>
        <p:txBody>
          <a:bodyPr/>
          <a:lstStyle/>
          <a:p>
            <a:pPr algn="ctr">
              <a:buNone/>
            </a:pPr>
            <a:r>
              <a:rPr lang="pl-PL" dirty="0" smtClean="0"/>
              <a:t>  W Polsce występuje rzadko na niżu </a:t>
            </a:r>
            <a:br>
              <a:rPr lang="pl-PL" dirty="0" smtClean="0"/>
            </a:br>
            <a:r>
              <a:rPr lang="pl-PL" dirty="0" smtClean="0"/>
              <a:t>i w niższych położeniach górskich. Rośnie </a:t>
            </a:r>
            <a:br>
              <a:rPr lang="pl-PL" dirty="0" smtClean="0"/>
            </a:br>
            <a:r>
              <a:rPr lang="pl-PL" dirty="0" smtClean="0"/>
              <a:t>w lasach liściastych.</a:t>
            </a:r>
            <a:endParaRPr lang="pl-PL" dirty="0"/>
          </a:p>
        </p:txBody>
      </p:sp>
      <p:sp>
        <p:nvSpPr>
          <p:cNvPr id="4" name="Tytuł 3"/>
          <p:cNvSpPr>
            <a:spLocks noGrp="1"/>
          </p:cNvSpPr>
          <p:nvPr>
            <p:ph type="title"/>
          </p:nvPr>
        </p:nvSpPr>
        <p:spPr/>
        <p:txBody>
          <a:bodyPr/>
          <a:lstStyle/>
          <a:p>
            <a:endParaRPr lang="pl-PL" dirty="0"/>
          </a:p>
        </p:txBody>
      </p:sp>
    </p:spTree>
  </p:cSld>
  <p:clrMapOvr>
    <a:masterClrMapping/>
  </p:clrMapOvr>
  <p:transition>
    <p:fade thruBlk="1"/>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lstStyle/>
          <a:p>
            <a:r>
              <a:rPr lang="pl-PL" dirty="0" smtClean="0"/>
              <a:t>Używana była dawniej na podkładki dla szlachetnych odmian jabłoni oraz jako </a:t>
            </a:r>
            <a:r>
              <a:rPr lang="pl-PL" u="sng" dirty="0" smtClean="0">
                <a:solidFill>
                  <a:schemeClr val="accent1"/>
                </a:solidFill>
              </a:rPr>
              <a:t>ROŚLINA LECZNICZA</a:t>
            </a:r>
            <a:r>
              <a:rPr lang="pl-PL" dirty="0" smtClean="0"/>
              <a:t>. </a:t>
            </a:r>
          </a:p>
          <a:p>
            <a:r>
              <a:rPr lang="pl-PL" u="sng" dirty="0" smtClean="0">
                <a:solidFill>
                  <a:schemeClr val="accent1"/>
                </a:solidFill>
              </a:rPr>
              <a:t>DREWNO</a:t>
            </a:r>
            <a:r>
              <a:rPr lang="pl-PL" dirty="0" smtClean="0"/>
              <a:t> było cenione ze względu na twardość i czerwone zabarwienie, wykorzystywane w snycerstwie i tokarstwie.</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 (3).jpg"/>
          <p:cNvPicPr>
            <a:picLocks noGrp="1" noChangeAspect="1"/>
          </p:cNvPicPr>
          <p:nvPr>
            <p:ph sz="half" idx="1"/>
          </p:nvPr>
        </p:nvPicPr>
        <p:blipFill>
          <a:blip r:embed="rId2" cstate="print"/>
          <a:stretch>
            <a:fillRect/>
          </a:stretch>
        </p:blipFill>
        <p:spPr>
          <a:xfrm>
            <a:off x="214282" y="2428868"/>
            <a:ext cx="4056714" cy="2699559"/>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34848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ASTROWYCH</a:t>
                      </a:r>
                      <a:endParaRPr lang="pl-PL" dirty="0"/>
                    </a:p>
                  </a:txBody>
                  <a:tcPr/>
                </a:tc>
              </a:tr>
              <a:tr h="370840">
                <a:tc>
                  <a:txBody>
                    <a:bodyPr/>
                    <a:lstStyle/>
                    <a:p>
                      <a:r>
                        <a:rPr lang="pl-PL" dirty="0" smtClean="0"/>
                        <a:t>RZĄD</a:t>
                      </a:r>
                      <a:endParaRPr lang="pl-PL" dirty="0"/>
                    </a:p>
                  </a:txBody>
                  <a:tcPr/>
                </a:tc>
                <a:tc>
                  <a:txBody>
                    <a:bodyPr/>
                    <a:lstStyle/>
                    <a:p>
                      <a:r>
                        <a:rPr lang="pl-PL" dirty="0" smtClean="0"/>
                        <a:t>DERENIOWCE</a:t>
                      </a:r>
                      <a:endParaRPr lang="pl-PL" dirty="0"/>
                    </a:p>
                  </a:txBody>
                  <a:tcPr/>
                </a:tc>
              </a:tr>
              <a:tr h="370840">
                <a:tc>
                  <a:txBody>
                    <a:bodyPr/>
                    <a:lstStyle/>
                    <a:p>
                      <a:r>
                        <a:rPr lang="pl-PL" dirty="0" smtClean="0"/>
                        <a:t>RODZINA </a:t>
                      </a:r>
                      <a:endParaRPr lang="pl-PL" dirty="0"/>
                    </a:p>
                  </a:txBody>
                  <a:tcPr/>
                </a:tc>
                <a:tc>
                  <a:txBody>
                    <a:bodyPr/>
                    <a:lstStyle/>
                    <a:p>
                      <a:r>
                        <a:rPr lang="pl-PL" dirty="0" smtClean="0"/>
                        <a:t>DERENIOWATE</a:t>
                      </a:r>
                      <a:endParaRPr lang="pl-PL" dirty="0"/>
                    </a:p>
                  </a:txBody>
                  <a:tcPr/>
                </a:tc>
              </a:tr>
              <a:tr h="370840">
                <a:tc>
                  <a:txBody>
                    <a:bodyPr/>
                    <a:lstStyle/>
                    <a:p>
                      <a:r>
                        <a:rPr lang="pl-PL" dirty="0" smtClean="0"/>
                        <a:t>RODZAJ</a:t>
                      </a:r>
                      <a:endParaRPr lang="pl-PL" dirty="0"/>
                    </a:p>
                  </a:txBody>
                  <a:tcPr/>
                </a:tc>
                <a:tc>
                  <a:txBody>
                    <a:bodyPr/>
                    <a:lstStyle/>
                    <a:p>
                      <a:r>
                        <a:rPr lang="pl-PL" dirty="0" smtClean="0"/>
                        <a:t>DEREŃ</a:t>
                      </a:r>
                      <a:endParaRPr lang="pl-PL" dirty="0"/>
                    </a:p>
                  </a:txBody>
                  <a:tcPr/>
                </a:tc>
              </a:tr>
              <a:tr h="370840">
                <a:tc>
                  <a:txBody>
                    <a:bodyPr/>
                    <a:lstStyle/>
                    <a:p>
                      <a:r>
                        <a:rPr lang="pl-PL" dirty="0" smtClean="0"/>
                        <a:t>GATUNEK</a:t>
                      </a:r>
                      <a:endParaRPr lang="pl-PL" dirty="0"/>
                    </a:p>
                  </a:txBody>
                  <a:tcPr/>
                </a:tc>
                <a:tc>
                  <a:txBody>
                    <a:bodyPr/>
                    <a:lstStyle/>
                    <a:p>
                      <a:r>
                        <a:rPr lang="pl-PL" dirty="0" smtClean="0"/>
                        <a:t>DEREŃ ZWYCZAJNY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DEREŃ ZWYCZAJNY</a:t>
            </a:r>
            <a:endParaRPr lang="pl-PL" dirty="0"/>
          </a:p>
        </p:txBody>
      </p:sp>
    </p:spTree>
  </p:cSld>
  <p:clrMapOvr>
    <a:masterClrMapping/>
  </p:clrMapOvr>
  <p:transition>
    <p:fade thruBlk="1"/>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Cornus_alternifolia_-_Krauss.jpg"/>
          <p:cNvPicPr>
            <a:picLocks noGrp="1" noChangeAspect="1"/>
          </p:cNvPicPr>
          <p:nvPr>
            <p:ph sz="half" idx="1"/>
          </p:nvPr>
        </p:nvPicPr>
        <p:blipFill>
          <a:blip r:embed="rId2" cstate="print"/>
          <a:stretch>
            <a:fillRect/>
          </a:stretch>
        </p:blipFill>
        <p:spPr>
          <a:xfrm>
            <a:off x="214282" y="1000108"/>
            <a:ext cx="4064000" cy="4681728"/>
          </a:xfrm>
          <a:prstGeom prst="rect">
            <a:avLst/>
          </a:prstGeom>
          <a:ln>
            <a:noFill/>
          </a:ln>
          <a:effectLst>
            <a:softEdge rad="112500"/>
          </a:effectLst>
        </p:spPr>
      </p:pic>
      <p:sp>
        <p:nvSpPr>
          <p:cNvPr id="3" name="Symbol zastępczy zawartości 2"/>
          <p:cNvSpPr>
            <a:spLocks noGrp="1"/>
          </p:cNvSpPr>
          <p:nvPr>
            <p:ph sz="half" idx="2"/>
          </p:nvPr>
        </p:nvSpPr>
        <p:spPr>
          <a:xfrm>
            <a:off x="3714712" y="1428736"/>
            <a:ext cx="5429288" cy="4525963"/>
          </a:xfrm>
        </p:spPr>
        <p:txBody>
          <a:bodyPr/>
          <a:lstStyle/>
          <a:p>
            <a:pPr algn="ctr">
              <a:buNone/>
            </a:pPr>
            <a:r>
              <a:rPr lang="pl-PL" dirty="0" smtClean="0"/>
              <a:t>  Gatunek ten można spotkać w zadrzewieniach śródpolnych </a:t>
            </a:r>
            <a:br>
              <a:rPr lang="pl-PL" dirty="0" smtClean="0"/>
            </a:br>
            <a:r>
              <a:rPr lang="pl-PL" dirty="0" smtClean="0"/>
              <a:t>i na terenie całego </a:t>
            </a:r>
            <a:br>
              <a:rPr lang="pl-PL" dirty="0" smtClean="0"/>
            </a:br>
            <a:r>
              <a:rPr lang="pl-PL" dirty="0" smtClean="0"/>
              <a:t>Parku Krajobrazowego </a:t>
            </a:r>
            <a:br>
              <a:rPr lang="pl-PL" dirty="0" smtClean="0"/>
            </a:br>
            <a:r>
              <a:rPr lang="pl-PL" dirty="0" smtClean="0"/>
              <a:t>im. gen. D. Chłapowskiego.</a:t>
            </a:r>
            <a:endParaRPr lang="pl-PL" dirty="0"/>
          </a:p>
        </p:txBody>
      </p:sp>
    </p:spTree>
  </p:cSld>
  <p:clrMapOvr>
    <a:masterClrMapping/>
  </p:clrMapOvr>
  <p:transition>
    <p:fade thruBlk="1"/>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258204" cy="4525963"/>
          </a:xfrm>
        </p:spPr>
        <p:txBody>
          <a:bodyPr/>
          <a:lstStyle/>
          <a:p>
            <a:r>
              <a:rPr lang="pl-PL" u="sng" dirty="0" smtClean="0">
                <a:solidFill>
                  <a:schemeClr val="accent1"/>
                </a:solidFill>
              </a:rPr>
              <a:t>ROŚLINA LECZNICZA </a:t>
            </a:r>
            <a:r>
              <a:rPr lang="pl-PL" dirty="0" smtClean="0"/>
              <a:t>–w owocach występują: cukry, garbniki, kwasy organiczne, dość dużo witaminy C oraz P oraz sole mineralne (głównie żelazo). W sezonie, osoby cierpiące na złą przemianę materii lub niedokrwistość winny jeść sporo świeżych przejrzałych owoców.</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p:txBody>
          <a:bodyPr>
            <a:normAutofit/>
          </a:bodyPr>
          <a:lstStyle/>
          <a:p>
            <a:endParaRPr lang="pl-PL" dirty="0"/>
          </a:p>
        </p:txBody>
      </p:sp>
      <p:sp>
        <p:nvSpPr>
          <p:cNvPr id="4" name="Tytuł 3"/>
          <p:cNvSpPr>
            <a:spLocks noGrp="1"/>
          </p:cNvSpPr>
          <p:nvPr>
            <p:ph type="title"/>
          </p:nvPr>
        </p:nvSpPr>
        <p:spPr/>
        <p:txBody>
          <a:bodyPr/>
          <a:lstStyle/>
          <a:p>
            <a:pPr algn="ctr"/>
            <a:r>
              <a:rPr lang="pl-PL" dirty="0" smtClean="0"/>
              <a:t>BEZ CZARNY</a:t>
            </a:r>
            <a:endParaRPr lang="pl-PL" dirty="0"/>
          </a:p>
        </p:txBody>
      </p:sp>
      <p:pic>
        <p:nvPicPr>
          <p:cNvPr id="1026" name="Picture 2" descr="C:\Users\Ania\Pictures\SAMBUC~1.JPG"/>
          <p:cNvPicPr>
            <a:picLocks noGrp="1" noChangeAspect="1" noChangeArrowheads="1"/>
          </p:cNvPicPr>
          <p:nvPr>
            <p:ph sz="half" idx="1"/>
          </p:nvPr>
        </p:nvPicPr>
        <p:blipFill>
          <a:blip r:embed="rId2" cstate="print"/>
          <a:srcRect/>
          <a:stretch>
            <a:fillRect/>
          </a:stretch>
        </p:blipFill>
        <p:spPr bwMode="auto">
          <a:xfrm>
            <a:off x="467544" y="1484784"/>
            <a:ext cx="3755008" cy="4641190"/>
          </a:xfrm>
          <a:prstGeom prst="rect">
            <a:avLst/>
          </a:prstGeom>
          <a:ln>
            <a:noFill/>
          </a:ln>
          <a:effectLst>
            <a:softEdge rad="112500"/>
          </a:effectLst>
        </p:spPr>
      </p:pic>
      <p:graphicFrame>
        <p:nvGraphicFramePr>
          <p:cNvPr id="5" name="Symbol zastępczy zawartości 4"/>
          <p:cNvGraphicFramePr>
            <a:graphicFrameLocks/>
          </p:cNvGraphicFramePr>
          <p:nvPr/>
        </p:nvGraphicFramePr>
        <p:xfrm>
          <a:off x="4648200" y="1481138"/>
          <a:ext cx="4038600" cy="434848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ASTROWYCH</a:t>
                      </a:r>
                      <a:endParaRPr lang="pl-PL" dirty="0"/>
                    </a:p>
                  </a:txBody>
                  <a:tcPr/>
                </a:tc>
              </a:tr>
              <a:tr h="370840">
                <a:tc>
                  <a:txBody>
                    <a:bodyPr/>
                    <a:lstStyle/>
                    <a:p>
                      <a:r>
                        <a:rPr lang="pl-PL" dirty="0" smtClean="0"/>
                        <a:t>RZĄD</a:t>
                      </a:r>
                      <a:endParaRPr lang="pl-PL" dirty="0"/>
                    </a:p>
                  </a:txBody>
                  <a:tcPr/>
                </a:tc>
                <a:tc>
                  <a:txBody>
                    <a:bodyPr/>
                    <a:lstStyle/>
                    <a:p>
                      <a:r>
                        <a:rPr lang="pl-PL" dirty="0" smtClean="0"/>
                        <a:t>SZCZECIOWCE</a:t>
                      </a:r>
                      <a:endParaRPr lang="pl-PL" dirty="0"/>
                    </a:p>
                  </a:txBody>
                  <a:tcPr/>
                </a:tc>
              </a:tr>
              <a:tr h="370840">
                <a:tc>
                  <a:txBody>
                    <a:bodyPr/>
                    <a:lstStyle/>
                    <a:p>
                      <a:r>
                        <a:rPr lang="pl-PL" dirty="0" smtClean="0"/>
                        <a:t>RODZINA </a:t>
                      </a:r>
                      <a:endParaRPr lang="pl-PL" dirty="0"/>
                    </a:p>
                  </a:txBody>
                  <a:tcPr/>
                </a:tc>
                <a:tc>
                  <a:txBody>
                    <a:bodyPr/>
                    <a:lstStyle/>
                    <a:p>
                      <a:r>
                        <a:rPr lang="pl-PL" dirty="0" smtClean="0"/>
                        <a:t>PIŻMACZKOWATE</a:t>
                      </a:r>
                      <a:endParaRPr lang="pl-PL" dirty="0"/>
                    </a:p>
                  </a:txBody>
                  <a:tcPr/>
                </a:tc>
              </a:tr>
              <a:tr h="370840">
                <a:tc>
                  <a:txBody>
                    <a:bodyPr/>
                    <a:lstStyle/>
                    <a:p>
                      <a:r>
                        <a:rPr lang="pl-PL" dirty="0" smtClean="0"/>
                        <a:t>RODZAJ</a:t>
                      </a:r>
                      <a:endParaRPr lang="pl-PL" dirty="0"/>
                    </a:p>
                  </a:txBody>
                  <a:tcPr/>
                </a:tc>
                <a:tc>
                  <a:txBody>
                    <a:bodyPr/>
                    <a:lstStyle/>
                    <a:p>
                      <a:r>
                        <a:rPr lang="pl-PL" dirty="0" smtClean="0"/>
                        <a:t>BEZ</a:t>
                      </a:r>
                      <a:endParaRPr lang="pl-PL" dirty="0"/>
                    </a:p>
                  </a:txBody>
                  <a:tcPr/>
                </a:tc>
              </a:tr>
              <a:tr h="370840">
                <a:tc>
                  <a:txBody>
                    <a:bodyPr/>
                    <a:lstStyle/>
                    <a:p>
                      <a:r>
                        <a:rPr lang="pl-PL" dirty="0" smtClean="0"/>
                        <a:t>GATUNEK</a:t>
                      </a:r>
                      <a:endParaRPr lang="pl-PL" dirty="0"/>
                    </a:p>
                  </a:txBody>
                  <a:tcPr/>
                </a:tc>
                <a:tc>
                  <a:txBody>
                    <a:bodyPr/>
                    <a:lstStyle/>
                    <a:p>
                      <a:r>
                        <a:rPr lang="pl-PL" dirty="0" smtClean="0"/>
                        <a:t>BEZ CZARNY</a:t>
                      </a:r>
                      <a:endParaRPr lang="pl-PL" dirty="0"/>
                    </a:p>
                  </a:txBody>
                  <a:tcPr/>
                </a:tc>
              </a:tr>
            </a:tbl>
          </a:graphicData>
        </a:graphic>
      </p:graphicFrame>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Quercus_petraea_-_Köhler–s_Medizinal-Pflanzen-118.jpg"/>
          <p:cNvPicPr>
            <a:picLocks noGrp="1" noChangeAspect="1"/>
          </p:cNvPicPr>
          <p:nvPr>
            <p:ph sz="half" idx="1"/>
          </p:nvPr>
        </p:nvPicPr>
        <p:blipFill>
          <a:blip r:embed="rId2" cstate="print"/>
          <a:stretch>
            <a:fillRect/>
          </a:stretch>
        </p:blipFill>
        <p:spPr>
          <a:xfrm>
            <a:off x="500035" y="785794"/>
            <a:ext cx="3711926" cy="5091478"/>
          </a:xfrm>
          <a:prstGeom prst="rect">
            <a:avLst/>
          </a:prstGeom>
          <a:ln>
            <a:noFill/>
          </a:ln>
          <a:effectLst>
            <a:softEdge rad="112500"/>
          </a:effectLst>
        </p:spPr>
      </p:pic>
      <p:sp>
        <p:nvSpPr>
          <p:cNvPr id="3" name="Symbol zastępczy zawartości 2"/>
          <p:cNvSpPr>
            <a:spLocks noGrp="1"/>
          </p:cNvSpPr>
          <p:nvPr>
            <p:ph sz="half" idx="2"/>
          </p:nvPr>
        </p:nvSpPr>
        <p:spPr>
          <a:xfrm>
            <a:off x="4357686" y="476673"/>
            <a:ext cx="4495800" cy="6381328"/>
          </a:xfrm>
        </p:spPr>
        <p:txBody>
          <a:bodyPr/>
          <a:lstStyle/>
          <a:p>
            <a:pPr algn="ctr">
              <a:buNone/>
            </a:pPr>
            <a:r>
              <a:rPr lang="pl-PL" dirty="0" smtClean="0"/>
              <a:t>  </a:t>
            </a:r>
            <a:r>
              <a:rPr lang="pl-PL" sz="1800" dirty="0" smtClean="0"/>
              <a:t>W Polsce ma swoją </a:t>
            </a:r>
            <a:br>
              <a:rPr lang="pl-PL" sz="1800" dirty="0" smtClean="0"/>
            </a:br>
            <a:r>
              <a:rPr lang="pl-PL" sz="1800" dirty="0" smtClean="0"/>
              <a:t>północno-wschodnią </a:t>
            </a:r>
            <a:r>
              <a:rPr lang="pl-PL" sz="1800" dirty="0" smtClean="0"/>
              <a:t>granicę zasięgu</a:t>
            </a:r>
            <a:r>
              <a:rPr lang="pl-PL" sz="1800" dirty="0" smtClean="0"/>
              <a:t>.</a:t>
            </a:r>
          </a:p>
          <a:p>
            <a:pPr algn="ctr">
              <a:buNone/>
            </a:pPr>
            <a:r>
              <a:rPr lang="pl-PL" sz="1800" dirty="0" smtClean="0"/>
              <a:t>Osiąga wysokość do 40m. Pień prosty i widoczny aż do środka korony. Konary proste, wzniesione , odchodzą promieniście.</a:t>
            </a:r>
          </a:p>
          <a:p>
            <a:pPr algn="ctr">
              <a:buNone/>
            </a:pPr>
            <a:r>
              <a:rPr lang="pl-PL" sz="1800" dirty="0" smtClean="0"/>
              <a:t>Liście mają 8-12cm długości i około 5cm szerokości. Są odwrotnie jajowate, z przodu zaokrąglone, </a:t>
            </a:r>
            <a:r>
              <a:rPr lang="pl-PL" sz="1800" dirty="0" smtClean="0"/>
              <a:t/>
            </a:r>
            <a:br>
              <a:rPr lang="pl-PL" sz="1800" dirty="0" smtClean="0"/>
            </a:br>
            <a:r>
              <a:rPr lang="pl-PL" sz="1800" dirty="0" smtClean="0"/>
              <a:t>a </a:t>
            </a:r>
            <a:r>
              <a:rPr lang="pl-PL" sz="1800" dirty="0" smtClean="0"/>
              <a:t>u nasady klinowate. Nagie, klapowane (5-9 par regularnych klap). Żołędzie wyrastają </a:t>
            </a:r>
            <a:r>
              <a:rPr lang="pl-PL" sz="1800" dirty="0" smtClean="0"/>
              <a:t/>
            </a:r>
            <a:br>
              <a:rPr lang="pl-PL" sz="1800" dirty="0" smtClean="0"/>
            </a:br>
            <a:r>
              <a:rPr lang="pl-PL" sz="1800" dirty="0" smtClean="0"/>
              <a:t>w </a:t>
            </a:r>
            <a:r>
              <a:rPr lang="pl-PL" sz="1800" dirty="0" smtClean="0"/>
              <a:t>grupach po 2-6, są siedzące, dojrzewają w pierwszym roku. Miseczka  sięga ¼ żołędzia. Dęby kwitną w maju. </a:t>
            </a:r>
          </a:p>
          <a:p>
            <a:pPr algn="ctr">
              <a:buNone/>
            </a:pPr>
            <a:endParaRPr lang="pl-PL" dirty="0"/>
          </a:p>
        </p:txBody>
      </p:sp>
    </p:spTree>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2"/>
          </p:nvPr>
        </p:nvSpPr>
        <p:spPr>
          <a:xfrm>
            <a:off x="3851920" y="332656"/>
            <a:ext cx="5292080" cy="6048672"/>
          </a:xfrm>
        </p:spPr>
        <p:txBody>
          <a:bodyPr>
            <a:noAutofit/>
          </a:bodyPr>
          <a:lstStyle/>
          <a:p>
            <a:pPr algn="ctr"/>
            <a:r>
              <a:rPr lang="pl-PL" sz="1800" dirty="0" smtClean="0"/>
              <a:t>Bez czarny, dziki bez czarny  – gatunek rośliny z rodziny piżmaczkowatych. Inne zwyczajowe nazwy polskie: bez lekarski, bez pospolity, bzowina, </a:t>
            </a:r>
            <a:r>
              <a:rPr lang="pl-PL" sz="1800" dirty="0" err="1" smtClean="0"/>
              <a:t>hyczka</a:t>
            </a:r>
            <a:r>
              <a:rPr lang="pl-PL" sz="1800" dirty="0" smtClean="0"/>
              <a:t>. W Polsce jest pospolity na całym obszarze kraju. Zazwyczaj wysoki krzew, rzadko drzewo. Osiąga wysokość do 10 m</a:t>
            </a:r>
            <a:r>
              <a:rPr lang="pl-PL" sz="1800" baseline="30000" dirty="0" smtClean="0"/>
              <a:t>]</a:t>
            </a:r>
            <a:r>
              <a:rPr lang="pl-PL" sz="1800" dirty="0" smtClean="0"/>
              <a:t>.</a:t>
            </a:r>
            <a:r>
              <a:rPr lang="pl-PL" sz="1800" dirty="0" smtClean="0"/>
              <a:t> </a:t>
            </a:r>
            <a:r>
              <a:rPr lang="pl-PL" sz="1800" dirty="0" smtClean="0"/>
              <a:t>Pędy w środku są wypełnione białym, lekkim rdzeniem </a:t>
            </a:r>
            <a:r>
              <a:rPr lang="pl-PL" sz="1800" dirty="0" smtClean="0"/>
              <a:t>.Liście </a:t>
            </a:r>
            <a:r>
              <a:rPr lang="pl-PL" sz="1800" dirty="0" smtClean="0"/>
              <a:t>mają długość około dwukrotnie większą od szerokości. Są nieparzysto-pierzastozłożone, złożone najczęściej </a:t>
            </a:r>
            <a:r>
              <a:rPr lang="pl-PL" sz="1800" dirty="0" smtClean="0"/>
              <a:t/>
            </a:r>
            <a:br>
              <a:rPr lang="pl-PL" sz="1800" dirty="0" smtClean="0"/>
            </a:br>
            <a:r>
              <a:rPr lang="pl-PL" sz="1800" dirty="0" smtClean="0"/>
              <a:t>z </a:t>
            </a:r>
            <a:r>
              <a:rPr lang="pl-PL" sz="1800" dirty="0" smtClean="0"/>
              <a:t>5 naprzeciwległych, ostro piłkowanych listków. Kwiaty są białe, zebrane w </a:t>
            </a:r>
            <a:r>
              <a:rPr lang="pl-PL" sz="1800" dirty="0" smtClean="0"/>
              <a:t>baldachogrona. </a:t>
            </a:r>
            <a:r>
              <a:rPr lang="pl-PL" sz="1800" dirty="0" smtClean="0"/>
              <a:t>Owoce to fioletowo-czarne, </a:t>
            </a:r>
            <a:r>
              <a:rPr lang="pl-PL" sz="1800" dirty="0" smtClean="0"/>
              <a:t>mięsiste. Kwiaty </a:t>
            </a:r>
            <a:r>
              <a:rPr lang="pl-PL" sz="1800" dirty="0" smtClean="0"/>
              <a:t>działają moczopędnie, napotnie, przeciwgorączkowo, wykrztuśnie</a:t>
            </a:r>
            <a:r>
              <a:rPr lang="pl-PL" sz="1800" dirty="0" smtClean="0"/>
              <a:t>,</a:t>
            </a:r>
            <a:br>
              <a:rPr lang="pl-PL" sz="1800" dirty="0" smtClean="0"/>
            </a:br>
            <a:r>
              <a:rPr lang="pl-PL" sz="1800" dirty="0" smtClean="0"/>
              <a:t> </a:t>
            </a:r>
            <a:r>
              <a:rPr lang="pl-PL" sz="1800" dirty="0" smtClean="0"/>
              <a:t>a zewnętrznie także </a:t>
            </a:r>
            <a:r>
              <a:rPr lang="pl-PL" sz="1800" dirty="0" smtClean="0"/>
              <a:t>przeciwzapalnie. Owoce </a:t>
            </a:r>
            <a:r>
              <a:rPr lang="pl-PL" sz="1800" dirty="0" smtClean="0"/>
              <a:t>mają własności przeczyszczające, działają napotnie i moczopędnie, przeciwgorączkowo i przeciwbólowo. </a:t>
            </a:r>
          </a:p>
          <a:p>
            <a:endParaRPr lang="pl-PL" sz="1800" dirty="0"/>
          </a:p>
        </p:txBody>
      </p:sp>
      <p:pic>
        <p:nvPicPr>
          <p:cNvPr id="2050" name="Picture 2" descr="C:\Users\Ania\Pictures\180px-Sambucus_nigra-fruit001.jpg"/>
          <p:cNvPicPr>
            <a:picLocks noGrp="1" noChangeAspect="1" noChangeArrowheads="1"/>
          </p:cNvPicPr>
          <p:nvPr>
            <p:ph sz="half" idx="1"/>
          </p:nvPr>
        </p:nvPicPr>
        <p:blipFill>
          <a:blip r:embed="rId2" cstate="print"/>
          <a:srcRect/>
          <a:stretch>
            <a:fillRect/>
          </a:stretch>
        </p:blipFill>
        <p:spPr bwMode="auto">
          <a:xfrm>
            <a:off x="467544" y="764704"/>
            <a:ext cx="3168352" cy="2376264"/>
          </a:xfrm>
          <a:prstGeom prst="rect">
            <a:avLst/>
          </a:prstGeom>
          <a:ln>
            <a:noFill/>
          </a:ln>
          <a:effectLst>
            <a:softEdge rad="112500"/>
          </a:effectLst>
        </p:spPr>
      </p:pic>
      <p:pic>
        <p:nvPicPr>
          <p:cNvPr id="2051" name="Picture 3" descr="C:\Users\Ania\Pictures\180px-Sambucus_nigra_004.jpg"/>
          <p:cNvPicPr>
            <a:picLocks noChangeAspect="1" noChangeArrowheads="1"/>
          </p:cNvPicPr>
          <p:nvPr/>
        </p:nvPicPr>
        <p:blipFill>
          <a:blip r:embed="rId3" cstate="print"/>
          <a:srcRect/>
          <a:stretch>
            <a:fillRect/>
          </a:stretch>
        </p:blipFill>
        <p:spPr bwMode="auto">
          <a:xfrm>
            <a:off x="539552" y="3212976"/>
            <a:ext cx="3168353" cy="2376265"/>
          </a:xfrm>
          <a:prstGeom prst="rect">
            <a:avLst/>
          </a:prstGeom>
          <a:ln>
            <a:noFill/>
          </a:ln>
          <a:effectLst>
            <a:softEdge rad="112500"/>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normAutofit lnSpcReduction="10000"/>
          </a:bodyPr>
          <a:lstStyle/>
          <a:p>
            <a:r>
              <a:rPr lang="pl-PL" u="sng" dirty="0" smtClean="0">
                <a:solidFill>
                  <a:schemeClr val="tx2">
                    <a:lumMod val="50000"/>
                  </a:schemeClr>
                </a:solidFill>
              </a:rPr>
              <a:t>DREWNO</a:t>
            </a:r>
            <a:r>
              <a:rPr lang="pl-PL" dirty="0" smtClean="0"/>
              <a:t> –cenione w stolarstwie </a:t>
            </a:r>
            <a:r>
              <a:rPr lang="pl-PL" dirty="0" smtClean="0"/>
              <a:t/>
            </a:r>
            <a:br>
              <a:rPr lang="pl-PL" dirty="0" smtClean="0"/>
            </a:br>
            <a:r>
              <a:rPr lang="pl-PL" dirty="0" smtClean="0"/>
              <a:t>ze </a:t>
            </a:r>
            <a:r>
              <a:rPr lang="pl-PL" dirty="0" smtClean="0"/>
              <a:t>względu na twardość drewna. Kora zawiera de ilości garbnika, który dawniej był szeroko stosowany w garbarstwie. </a:t>
            </a:r>
          </a:p>
          <a:p>
            <a:r>
              <a:rPr lang="pl-PL" u="sng" dirty="0" smtClean="0">
                <a:solidFill>
                  <a:schemeClr val="tx2">
                    <a:lumMod val="50000"/>
                  </a:schemeClr>
                </a:solidFill>
              </a:rPr>
              <a:t>ROŚLINA LECZNICZA </a:t>
            </a:r>
            <a:r>
              <a:rPr lang="pl-PL" dirty="0" smtClean="0"/>
              <a:t>– korę dębu stosuje się do obkładów i obmywań przy stanach zapalnych skóry, błon śluzowych, nadmiernej potliwości. Występuje też </a:t>
            </a:r>
            <a:r>
              <a:rPr lang="pl-PL" dirty="0" smtClean="0"/>
              <a:t/>
            </a:r>
            <a:br>
              <a:rPr lang="pl-PL" dirty="0" smtClean="0"/>
            </a:br>
            <a:r>
              <a:rPr lang="pl-PL" dirty="0" smtClean="0"/>
              <a:t>w </a:t>
            </a:r>
            <a:r>
              <a:rPr lang="pl-PL" dirty="0" smtClean="0"/>
              <a:t>tabletkach przeciwbiegunkowych. </a:t>
            </a:r>
          </a:p>
          <a:p>
            <a:r>
              <a:rPr lang="pl-PL" u="sng" dirty="0" smtClean="0">
                <a:solidFill>
                  <a:schemeClr val="tx2">
                    <a:lumMod val="50000"/>
                  </a:schemeClr>
                </a:solidFill>
              </a:rPr>
              <a:t>POKARM </a:t>
            </a:r>
            <a:r>
              <a:rPr lang="pl-PL" dirty="0" smtClean="0">
                <a:solidFill>
                  <a:schemeClr val="tx1">
                    <a:lumMod val="95000"/>
                  </a:schemeClr>
                </a:solidFill>
              </a:rPr>
              <a:t>w postaci owoców dębu </a:t>
            </a:r>
          </a:p>
          <a:p>
            <a:pPr>
              <a:buNone/>
            </a:pPr>
            <a:r>
              <a:rPr lang="pl-PL" dirty="0" smtClean="0">
                <a:solidFill>
                  <a:schemeClr val="tx1">
                    <a:lumMod val="95000"/>
                  </a:schemeClr>
                </a:solidFill>
              </a:rPr>
              <a:t>  między innymi dla dzików, koszatek itd. </a:t>
            </a:r>
            <a:endParaRPr lang="pl-PL" u="sng" dirty="0">
              <a:solidFill>
                <a:schemeClr val="tx2">
                  <a:lumMod val="50000"/>
                </a:schemeClr>
              </a:solidFill>
            </a:endParaRPr>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glog_jednoszyjkowy_view.jpg"/>
          <p:cNvPicPr>
            <a:picLocks noGrp="1" noChangeAspect="1"/>
          </p:cNvPicPr>
          <p:nvPr>
            <p:ph sz="half" idx="1"/>
          </p:nvPr>
        </p:nvPicPr>
        <p:blipFill>
          <a:blip r:embed="rId2" cstate="print"/>
          <a:stretch>
            <a:fillRect/>
          </a:stretch>
        </p:blipFill>
        <p:spPr>
          <a:xfrm>
            <a:off x="457200" y="2229644"/>
            <a:ext cx="4038600" cy="302895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886960"/>
        </p:xfrm>
        <a:graphic>
          <a:graphicData uri="http://schemas.openxmlformats.org/drawingml/2006/table">
            <a:tbl>
              <a:tblPr firstRow="1" bandRow="1">
                <a:tableStyleId>{5C22544A-7EE6-4342-B048-85BDC9FD1C3A}</a:tableStyleId>
              </a:tblPr>
              <a:tblGrid>
                <a:gridCol w="1781188"/>
                <a:gridCol w="2257412"/>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 </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r>
                        <a:rPr lang="pl-PL" baseline="0" dirty="0" smtClean="0"/>
                        <a:t> </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GŁÓG</a:t>
                      </a:r>
                      <a:endParaRPr lang="pl-PL" dirty="0"/>
                    </a:p>
                  </a:txBody>
                  <a:tcPr/>
                </a:tc>
              </a:tr>
              <a:tr h="370840">
                <a:tc>
                  <a:txBody>
                    <a:bodyPr/>
                    <a:lstStyle/>
                    <a:p>
                      <a:r>
                        <a:rPr lang="pl-PL" dirty="0" smtClean="0"/>
                        <a:t>GATUNEK</a:t>
                      </a:r>
                      <a:endParaRPr lang="pl-PL" dirty="0"/>
                    </a:p>
                  </a:txBody>
                  <a:tcPr/>
                </a:tc>
                <a:tc>
                  <a:txBody>
                    <a:bodyPr/>
                    <a:lstStyle/>
                    <a:p>
                      <a:r>
                        <a:rPr lang="pl-PL" dirty="0" smtClean="0"/>
                        <a:t>GŁÓG JEDNOSZYJKOWY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GŁÓG  JEDNOSZYJKOWY</a:t>
            </a:r>
            <a:endParaRPr lang="pl-PL"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Crataegus_monogyna_egybigés_galagonya.jpg"/>
          <p:cNvPicPr>
            <a:picLocks noGrp="1" noChangeAspect="1"/>
          </p:cNvPicPr>
          <p:nvPr>
            <p:ph sz="half" idx="1"/>
          </p:nvPr>
        </p:nvPicPr>
        <p:blipFill>
          <a:blip r:embed="rId2" cstate="print"/>
          <a:stretch>
            <a:fillRect/>
          </a:stretch>
        </p:blipFill>
        <p:spPr>
          <a:xfrm>
            <a:off x="428596" y="714356"/>
            <a:ext cx="3857652" cy="5261837"/>
          </a:xfrm>
          <a:prstGeom prst="rect">
            <a:avLst/>
          </a:prstGeom>
          <a:ln>
            <a:noFill/>
          </a:ln>
          <a:effectLst>
            <a:softEdge rad="112500"/>
          </a:effectLst>
        </p:spPr>
      </p:pic>
      <p:sp>
        <p:nvSpPr>
          <p:cNvPr id="3" name="Symbol zastępczy zawartości 2"/>
          <p:cNvSpPr>
            <a:spLocks noGrp="1"/>
          </p:cNvSpPr>
          <p:nvPr>
            <p:ph sz="half" idx="2"/>
          </p:nvPr>
        </p:nvSpPr>
        <p:spPr>
          <a:xfrm>
            <a:off x="4429124" y="692696"/>
            <a:ext cx="4429156" cy="5976383"/>
          </a:xfrm>
        </p:spPr>
        <p:txBody>
          <a:bodyPr/>
          <a:lstStyle/>
          <a:p>
            <a:pPr algn="ctr">
              <a:buNone/>
            </a:pPr>
            <a:r>
              <a:rPr lang="pl-PL" dirty="0" smtClean="0"/>
              <a:t>  </a:t>
            </a:r>
            <a:r>
              <a:rPr lang="pl-PL" sz="1800" dirty="0" smtClean="0"/>
              <a:t>W Polsce jest pospolity na całym niżu i w niższych położeniach górskich. Jest także uprawiany.</a:t>
            </a:r>
          </a:p>
          <a:p>
            <a:pPr algn="ctr">
              <a:buNone/>
            </a:pPr>
            <a:r>
              <a:rPr lang="pl-PL" sz="1800" dirty="0" smtClean="0"/>
              <a:t>Gęsto rozgałęziony, ciernisty krzew o średniej wysokości ( 8m). Liście głęboko wcięte, 3-9 klapowane, całobrzegie. Kwiaty białe, Działki kielicha trójkątne, szyjka jedna. Owoc wielkości grochu, purpurowo różowy, tylko jedna pestka. Owoce chętnie zjadane przez ptaki. Występuje w nasłonecznionych zaroślach, lasach liściastych. Preferuje położenie bogate w opady, gleby gliniaste i zawierające wapń. </a:t>
            </a:r>
          </a:p>
          <a:p>
            <a:pPr algn="ctr">
              <a:buNone/>
            </a:pPr>
            <a:endParaRPr lang="pl-PL" sz="18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86766" cy="4590878"/>
          </a:xfrm>
        </p:spPr>
        <p:txBody>
          <a:bodyPr/>
          <a:lstStyle/>
          <a:p>
            <a:r>
              <a:rPr lang="pl-PL" u="sng" dirty="0" smtClean="0">
                <a:solidFill>
                  <a:schemeClr val="tx2">
                    <a:lumMod val="50000"/>
                  </a:schemeClr>
                </a:solidFill>
              </a:rPr>
              <a:t>ROŚLINA LECZNICZA </a:t>
            </a:r>
            <a:r>
              <a:rPr lang="pl-PL" dirty="0" smtClean="0"/>
              <a:t>– owoce posiadają działania rozkurczające wieńcowe serca oraz uspokajające, zawierają też guaninę </a:t>
            </a:r>
            <a:br>
              <a:rPr lang="pl-PL" dirty="0" smtClean="0"/>
            </a:br>
            <a:r>
              <a:rPr lang="pl-PL" dirty="0" smtClean="0"/>
              <a:t>i adeninę. Napary i nalewki stosuje się </a:t>
            </a:r>
            <a:br>
              <a:rPr lang="pl-PL" dirty="0" smtClean="0"/>
            </a:br>
            <a:r>
              <a:rPr lang="pl-PL" dirty="0" smtClean="0"/>
              <a:t>w przypadku nerwicy, bezsenności, nadciśnienia. </a:t>
            </a:r>
          </a:p>
          <a:p>
            <a:r>
              <a:rPr lang="pl-PL" u="sng" dirty="0" smtClean="0">
                <a:solidFill>
                  <a:schemeClr val="tx2">
                    <a:lumMod val="50000"/>
                  </a:schemeClr>
                </a:solidFill>
              </a:rPr>
              <a:t>DREWNO</a:t>
            </a:r>
            <a:r>
              <a:rPr lang="pl-PL" dirty="0" smtClean="0"/>
              <a:t>- wykorzystywane do wyrobów tokarskich ze względu na twardość.</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zawartości 7" descr="jarzebina5.jpg"/>
          <p:cNvPicPr>
            <a:picLocks noGrp="1" noChangeAspect="1"/>
          </p:cNvPicPr>
          <p:nvPr>
            <p:ph sz="half" idx="1"/>
          </p:nvPr>
        </p:nvPicPr>
        <p:blipFill>
          <a:blip r:embed="rId2" cstate="print"/>
          <a:stretch>
            <a:fillRect/>
          </a:stretch>
        </p:blipFill>
        <p:spPr>
          <a:xfrm>
            <a:off x="598226" y="1481138"/>
            <a:ext cx="3756548" cy="4525962"/>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34848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JARZĄB </a:t>
                      </a:r>
                      <a:endParaRPr lang="pl-PL" dirty="0"/>
                    </a:p>
                  </a:txBody>
                  <a:tcPr/>
                </a:tc>
              </a:tr>
              <a:tr h="370840">
                <a:tc>
                  <a:txBody>
                    <a:bodyPr/>
                    <a:lstStyle/>
                    <a:p>
                      <a:r>
                        <a:rPr lang="pl-PL" dirty="0" smtClean="0"/>
                        <a:t>GATUNEK</a:t>
                      </a:r>
                      <a:endParaRPr lang="pl-PL" dirty="0"/>
                    </a:p>
                  </a:txBody>
                  <a:tcPr/>
                </a:tc>
                <a:tc>
                  <a:txBody>
                    <a:bodyPr/>
                    <a:lstStyle/>
                    <a:p>
                      <a:r>
                        <a:rPr lang="pl-PL" dirty="0" smtClean="0"/>
                        <a:t>JARZĄB POSPOLITY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JARZĄB POSPOLITY</a:t>
            </a:r>
            <a:endParaRPr lang="pl-PL"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Sorbus_aucuparia0.jpg"/>
          <p:cNvPicPr>
            <a:picLocks noGrp="1" noChangeAspect="1"/>
          </p:cNvPicPr>
          <p:nvPr>
            <p:ph sz="half" idx="1"/>
          </p:nvPr>
        </p:nvPicPr>
        <p:blipFill>
          <a:blip r:embed="rId2" cstate="print"/>
          <a:stretch>
            <a:fillRect/>
          </a:stretch>
        </p:blipFill>
        <p:spPr>
          <a:xfrm>
            <a:off x="611560" y="1124744"/>
            <a:ext cx="3224778" cy="4656580"/>
          </a:xfrm>
          <a:prstGeom prst="rect">
            <a:avLst/>
          </a:prstGeom>
          <a:ln>
            <a:noFill/>
          </a:ln>
          <a:effectLst>
            <a:softEdge rad="112500"/>
          </a:effectLst>
        </p:spPr>
      </p:pic>
      <p:sp>
        <p:nvSpPr>
          <p:cNvPr id="3" name="Symbol zastępczy zawartości 2"/>
          <p:cNvSpPr>
            <a:spLocks noGrp="1"/>
          </p:cNvSpPr>
          <p:nvPr>
            <p:ph sz="half" idx="2"/>
          </p:nvPr>
        </p:nvSpPr>
        <p:spPr>
          <a:xfrm>
            <a:off x="4139952" y="836712"/>
            <a:ext cx="4536504" cy="6021288"/>
          </a:xfrm>
        </p:spPr>
        <p:txBody>
          <a:bodyPr/>
          <a:lstStyle/>
          <a:p>
            <a:pPr algn="ctr">
              <a:buNone/>
            </a:pPr>
            <a:r>
              <a:rPr lang="pl-PL" dirty="0" smtClean="0"/>
              <a:t>  </a:t>
            </a:r>
            <a:r>
              <a:rPr lang="pl-PL" sz="1800" dirty="0" smtClean="0"/>
              <a:t>W Polsce występuje na całym obszarze.</a:t>
            </a:r>
          </a:p>
          <a:p>
            <a:pPr algn="ctr">
              <a:buNone/>
            </a:pPr>
            <a:r>
              <a:rPr lang="pl-PL" sz="1800" dirty="0" smtClean="0"/>
              <a:t>Potocznie zwany jarzębiną. Osiąga </a:t>
            </a:r>
            <a:r>
              <a:rPr lang="pl-PL" sz="1800" dirty="0" smtClean="0"/>
              <a:t/>
            </a:r>
            <a:br>
              <a:rPr lang="pl-PL" sz="1800" dirty="0" smtClean="0"/>
            </a:br>
            <a:r>
              <a:rPr lang="pl-PL" sz="1800" dirty="0" smtClean="0"/>
              <a:t>od </a:t>
            </a:r>
            <a:r>
              <a:rPr lang="pl-PL" sz="1800" dirty="0" smtClean="0"/>
              <a:t>5-15, a nawet 20m. Kora na młodych okazach szaro-srebrzysta, później matowa, spękana </a:t>
            </a:r>
            <a:r>
              <a:rPr lang="pl-PL" sz="1800" dirty="0" smtClean="0"/>
              <a:t/>
            </a:r>
            <a:br>
              <a:rPr lang="pl-PL" sz="1800" dirty="0" smtClean="0"/>
            </a:br>
            <a:r>
              <a:rPr lang="pl-PL" sz="1800" dirty="0" smtClean="0"/>
              <a:t>z </a:t>
            </a:r>
            <a:r>
              <a:rPr lang="pl-PL" sz="1800" dirty="0" smtClean="0"/>
              <a:t>deseniem listewek. Liście nieparzysto pierzaste, o długości około 20cm. Młode liście przy rozcieraniu wydzielają wyraźnie zapach marcepana.  Kwiaty kremowo białe, licznie zebrane </a:t>
            </a:r>
            <a:r>
              <a:rPr lang="pl-PL" sz="1800" dirty="0" smtClean="0"/>
              <a:t/>
            </a:r>
            <a:br>
              <a:rPr lang="pl-PL" sz="1800" dirty="0" smtClean="0"/>
            </a:br>
            <a:r>
              <a:rPr lang="pl-PL" sz="1800" dirty="0" smtClean="0"/>
              <a:t>w </a:t>
            </a:r>
            <a:r>
              <a:rPr lang="pl-PL" sz="1800" dirty="0" smtClean="0"/>
              <a:t>podbaldachy. Owoce jadalne, </a:t>
            </a:r>
            <a:r>
              <a:rPr lang="pl-PL" sz="1800" dirty="0" smtClean="0"/>
              <a:t/>
            </a:r>
            <a:br>
              <a:rPr lang="pl-PL" sz="1800" dirty="0" smtClean="0"/>
            </a:br>
            <a:r>
              <a:rPr lang="pl-PL" sz="1800" dirty="0" smtClean="0"/>
              <a:t>ale </a:t>
            </a:r>
            <a:r>
              <a:rPr lang="pl-PL" sz="1800" dirty="0" smtClean="0"/>
              <a:t>gorzkie, przerabiane </a:t>
            </a:r>
            <a:r>
              <a:rPr lang="pl-PL" sz="1800" dirty="0" smtClean="0"/>
              <a:t/>
            </a:r>
            <a:br>
              <a:rPr lang="pl-PL" sz="1800" dirty="0" smtClean="0"/>
            </a:br>
            <a:r>
              <a:rPr lang="pl-PL" sz="1800" dirty="0" smtClean="0"/>
              <a:t>na </a:t>
            </a:r>
            <a:r>
              <a:rPr lang="pl-PL" sz="1800" dirty="0" smtClean="0"/>
              <a:t>marmoladę. Drzewo światłolubne, rośnie na suchych lub umiarkowanie wilgotnych glebach gliniastych. Gatunek pionierski. </a:t>
            </a:r>
          </a:p>
          <a:p>
            <a:pPr>
              <a:buNone/>
            </a:pPr>
            <a:endParaRPr lang="pl-PL" sz="1800"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401080" cy="4590878"/>
          </a:xfrm>
        </p:spPr>
        <p:txBody>
          <a:bodyPr/>
          <a:lstStyle/>
          <a:p>
            <a:r>
              <a:rPr lang="pl-PL" u="sng" dirty="0" smtClean="0">
                <a:solidFill>
                  <a:schemeClr val="tx2">
                    <a:lumMod val="50000"/>
                  </a:schemeClr>
                </a:solidFill>
              </a:rPr>
              <a:t>ROŚLINA LECZNICZA </a:t>
            </a:r>
            <a:r>
              <a:rPr lang="pl-PL" dirty="0" smtClean="0"/>
              <a:t>– owoc zawiera witaminy C, P, E, PP, K i nieco witaminy A.</a:t>
            </a:r>
            <a:br>
              <a:rPr lang="pl-PL" dirty="0" smtClean="0"/>
            </a:br>
            <a:r>
              <a:rPr lang="pl-PL" dirty="0" smtClean="0"/>
              <a:t>Korzystnie wpływa na błony śluzowe, słabe moczopędy i układ pokarmowy.</a:t>
            </a:r>
          </a:p>
          <a:p>
            <a:r>
              <a:rPr lang="pl-PL" dirty="0" smtClean="0"/>
              <a:t> </a:t>
            </a:r>
            <a:r>
              <a:rPr lang="pl-PL" u="sng" dirty="0" smtClean="0">
                <a:solidFill>
                  <a:schemeClr val="tx2">
                    <a:lumMod val="50000"/>
                  </a:schemeClr>
                </a:solidFill>
              </a:rPr>
              <a:t>POKARM</a:t>
            </a:r>
            <a:r>
              <a:rPr lang="pl-PL" dirty="0" smtClean="0"/>
              <a:t> dla ptaków w postaci owocu.</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8aac890a31828648.jpg"/>
          <p:cNvPicPr>
            <a:picLocks noGrp="1" noChangeAspect="1"/>
          </p:cNvPicPr>
          <p:nvPr>
            <p:ph sz="half" idx="1"/>
          </p:nvPr>
        </p:nvPicPr>
        <p:blipFill>
          <a:blip r:embed="rId2" cstate="print"/>
          <a:stretch>
            <a:fillRect/>
          </a:stretch>
        </p:blipFill>
        <p:spPr>
          <a:xfrm>
            <a:off x="457200" y="2229644"/>
            <a:ext cx="4038600" cy="3028950"/>
          </a:xfrm>
          <a:prstGeom prst="rect">
            <a:avLst/>
          </a:prstGeom>
          <a:ln>
            <a:noFill/>
          </a:ln>
          <a:effectLst>
            <a:softEdge rad="112500"/>
          </a:effectLst>
        </p:spPr>
      </p:pic>
      <p:sp>
        <p:nvSpPr>
          <p:cNvPr id="4" name="Tytuł 3"/>
          <p:cNvSpPr>
            <a:spLocks noGrp="1"/>
          </p:cNvSpPr>
          <p:nvPr>
            <p:ph type="title"/>
          </p:nvPr>
        </p:nvSpPr>
        <p:spPr>
          <a:xfrm>
            <a:off x="428596" y="214290"/>
            <a:ext cx="8229600" cy="1143000"/>
          </a:xfrm>
        </p:spPr>
        <p:txBody>
          <a:bodyPr/>
          <a:lstStyle/>
          <a:p>
            <a:pPr algn="ctr"/>
            <a:r>
              <a:rPr lang="pl-PL" dirty="0" smtClean="0"/>
              <a:t>LILAK POSPOLITY</a:t>
            </a:r>
            <a:endParaRPr lang="pl-PL" dirty="0"/>
          </a:p>
        </p:txBody>
      </p:sp>
      <p:graphicFrame>
        <p:nvGraphicFramePr>
          <p:cNvPr id="8" name="Symbol zastępczy zawartości 7"/>
          <p:cNvGraphicFramePr>
            <a:graphicFrameLocks noGrp="1"/>
          </p:cNvGraphicFramePr>
          <p:nvPr>
            <p:ph sz="half" idx="2"/>
          </p:nvPr>
        </p:nvGraphicFramePr>
        <p:xfrm>
          <a:off x="4714876" y="1571612"/>
          <a:ext cx="4038600" cy="4348480"/>
        </p:xfrm>
        <a:graphic>
          <a:graphicData uri="http://schemas.openxmlformats.org/drawingml/2006/table">
            <a:tbl>
              <a:tblPr firstRow="1" bandRow="1">
                <a:tableStyleId>{5C22544A-7EE6-4342-B048-85BDC9FD1C3A}</a:tableStyleId>
              </a:tblPr>
              <a:tblGrid>
                <a:gridCol w="1643074"/>
                <a:gridCol w="2395526"/>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ASTROWE</a:t>
                      </a:r>
                      <a:endParaRPr lang="pl-PL" dirty="0"/>
                    </a:p>
                  </a:txBody>
                  <a:tcPr/>
                </a:tc>
              </a:tr>
              <a:tr h="370840">
                <a:tc>
                  <a:txBody>
                    <a:bodyPr/>
                    <a:lstStyle/>
                    <a:p>
                      <a:r>
                        <a:rPr lang="pl-PL" dirty="0" smtClean="0"/>
                        <a:t>RZĄD</a:t>
                      </a:r>
                      <a:endParaRPr lang="pl-PL" dirty="0"/>
                    </a:p>
                  </a:txBody>
                  <a:tcPr/>
                </a:tc>
                <a:tc>
                  <a:txBody>
                    <a:bodyPr/>
                    <a:lstStyle/>
                    <a:p>
                      <a:r>
                        <a:rPr lang="pl-PL" dirty="0" smtClean="0"/>
                        <a:t>JASNOTOWCE</a:t>
                      </a:r>
                      <a:endParaRPr lang="pl-PL" dirty="0"/>
                    </a:p>
                  </a:txBody>
                  <a:tcPr/>
                </a:tc>
              </a:tr>
              <a:tr h="370840">
                <a:tc>
                  <a:txBody>
                    <a:bodyPr/>
                    <a:lstStyle/>
                    <a:p>
                      <a:r>
                        <a:rPr lang="pl-PL" dirty="0" smtClean="0"/>
                        <a:t>RODZINA</a:t>
                      </a:r>
                      <a:endParaRPr lang="pl-PL" dirty="0"/>
                    </a:p>
                  </a:txBody>
                  <a:tcPr/>
                </a:tc>
                <a:tc>
                  <a:txBody>
                    <a:bodyPr/>
                    <a:lstStyle/>
                    <a:p>
                      <a:r>
                        <a:rPr lang="pl-PL" dirty="0" smtClean="0"/>
                        <a:t>OLIWKOWATE</a:t>
                      </a:r>
                      <a:endParaRPr lang="pl-PL" dirty="0"/>
                    </a:p>
                  </a:txBody>
                  <a:tcPr/>
                </a:tc>
              </a:tr>
              <a:tr h="370840">
                <a:tc>
                  <a:txBody>
                    <a:bodyPr/>
                    <a:lstStyle/>
                    <a:p>
                      <a:r>
                        <a:rPr lang="pl-PL" dirty="0" smtClean="0"/>
                        <a:t>RODZAJ</a:t>
                      </a:r>
                      <a:endParaRPr lang="pl-PL" dirty="0"/>
                    </a:p>
                  </a:txBody>
                  <a:tcPr/>
                </a:tc>
                <a:tc>
                  <a:txBody>
                    <a:bodyPr/>
                    <a:lstStyle/>
                    <a:p>
                      <a:r>
                        <a:rPr lang="pl-PL" dirty="0" smtClean="0"/>
                        <a:t>LILAK</a:t>
                      </a:r>
                      <a:endParaRPr lang="pl-PL" dirty="0"/>
                    </a:p>
                  </a:txBody>
                  <a:tcPr/>
                </a:tc>
              </a:tr>
              <a:tr h="370840">
                <a:tc>
                  <a:txBody>
                    <a:bodyPr/>
                    <a:lstStyle/>
                    <a:p>
                      <a:r>
                        <a:rPr lang="pl-PL" dirty="0" smtClean="0"/>
                        <a:t>GATUNEK</a:t>
                      </a:r>
                      <a:endParaRPr lang="pl-PL" dirty="0"/>
                    </a:p>
                  </a:txBody>
                  <a:tcPr/>
                </a:tc>
                <a:tc>
                  <a:txBody>
                    <a:bodyPr/>
                    <a:lstStyle/>
                    <a:p>
                      <a:r>
                        <a:rPr lang="pl-PL" dirty="0" smtClean="0"/>
                        <a:t>LILAK POSPOLITY</a:t>
                      </a:r>
                      <a:endParaRPr lang="pl-PL"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50px-Sorbus_torminalis_Full_tree.jpg"/>
          <p:cNvPicPr>
            <a:picLocks noGrp="1" noChangeAspect="1"/>
          </p:cNvPicPr>
          <p:nvPr>
            <p:ph sz="half" idx="1"/>
          </p:nvPr>
        </p:nvPicPr>
        <p:blipFill>
          <a:blip r:embed="rId2" cstate="print"/>
          <a:stretch>
            <a:fillRect/>
          </a:stretch>
        </p:blipFill>
        <p:spPr>
          <a:xfrm>
            <a:off x="642910" y="1500174"/>
            <a:ext cx="3643338" cy="4925792"/>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542544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JARZĄB</a:t>
                      </a:r>
                      <a:endParaRPr lang="pl-PL" dirty="0"/>
                    </a:p>
                  </a:txBody>
                  <a:tcPr/>
                </a:tc>
              </a:tr>
              <a:tr h="370840">
                <a:tc>
                  <a:txBody>
                    <a:bodyPr/>
                    <a:lstStyle/>
                    <a:p>
                      <a:r>
                        <a:rPr lang="pl-PL" dirty="0" smtClean="0"/>
                        <a:t>GATUNEK</a:t>
                      </a:r>
                      <a:endParaRPr lang="pl-PL" dirty="0"/>
                    </a:p>
                  </a:txBody>
                  <a:tcPr/>
                </a:tc>
                <a:tc>
                  <a:txBody>
                    <a:bodyPr/>
                    <a:lstStyle/>
                    <a:p>
                      <a:r>
                        <a:rPr lang="pl-PL" dirty="0" smtClean="0"/>
                        <a:t>JARZĄB BREKINIA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JARZĄB BREKINIA</a:t>
            </a:r>
            <a:endParaRPr lang="pl-PL"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Sorbus_torminalis_leaves_kz.jpg"/>
          <p:cNvPicPr>
            <a:picLocks noGrp="1" noChangeAspect="1"/>
          </p:cNvPicPr>
          <p:nvPr>
            <p:ph sz="half" idx="1"/>
          </p:nvPr>
        </p:nvPicPr>
        <p:blipFill>
          <a:blip r:embed="rId2" cstate="print"/>
          <a:stretch>
            <a:fillRect/>
          </a:stretch>
        </p:blipFill>
        <p:spPr>
          <a:xfrm>
            <a:off x="428596" y="500042"/>
            <a:ext cx="2928958" cy="3292150"/>
          </a:xfrm>
          <a:prstGeom prst="rect">
            <a:avLst/>
          </a:prstGeom>
          <a:ln>
            <a:noFill/>
          </a:ln>
          <a:effectLst>
            <a:softEdge rad="112500"/>
          </a:effectLst>
        </p:spPr>
      </p:pic>
      <p:pic>
        <p:nvPicPr>
          <p:cNvPr id="6" name="Symbol zastępczy zawartości 5" descr="250px-Sorbus_torminalis_Weinsberg_20070929_5.jpg"/>
          <p:cNvPicPr>
            <a:picLocks noGrp="1" noChangeAspect="1"/>
          </p:cNvPicPr>
          <p:nvPr>
            <p:ph sz="half" idx="2"/>
          </p:nvPr>
        </p:nvPicPr>
        <p:blipFill>
          <a:blip r:embed="rId3" cstate="print"/>
          <a:stretch>
            <a:fillRect/>
          </a:stretch>
        </p:blipFill>
        <p:spPr>
          <a:xfrm>
            <a:off x="3635896" y="3429000"/>
            <a:ext cx="3608348" cy="2662016"/>
          </a:xfrm>
          <a:prstGeom prst="rect">
            <a:avLst/>
          </a:prstGeom>
          <a:ln>
            <a:noFill/>
          </a:ln>
          <a:effectLst>
            <a:softEdge rad="112500"/>
          </a:effectLst>
        </p:spPr>
      </p:pic>
      <p:sp>
        <p:nvSpPr>
          <p:cNvPr id="7" name="pole tekstowe 6"/>
          <p:cNvSpPr txBox="1"/>
          <p:nvPr/>
        </p:nvSpPr>
        <p:spPr>
          <a:xfrm>
            <a:off x="3571868" y="500042"/>
            <a:ext cx="5214974" cy="2308324"/>
          </a:xfrm>
          <a:prstGeom prst="rect">
            <a:avLst/>
          </a:prstGeom>
          <a:noFill/>
        </p:spPr>
        <p:txBody>
          <a:bodyPr wrap="square" rtlCol="0">
            <a:spAutoFit/>
          </a:bodyPr>
          <a:lstStyle/>
          <a:p>
            <a:pPr algn="ctr"/>
            <a:r>
              <a:rPr lang="pl-PL" dirty="0"/>
              <a:t> </a:t>
            </a:r>
            <a:r>
              <a:rPr lang="pl-PL" sz="2400" dirty="0"/>
              <a:t>Osiąga u nas </a:t>
            </a:r>
            <a:endParaRPr lang="pl-PL" sz="2400" dirty="0" smtClean="0"/>
          </a:p>
          <a:p>
            <a:pPr algn="ctr"/>
            <a:r>
              <a:rPr lang="pl-PL" sz="2400" dirty="0" smtClean="0"/>
              <a:t>południowo-wschodnią </a:t>
            </a:r>
            <a:r>
              <a:rPr lang="pl-PL" sz="2400" dirty="0"/>
              <a:t>granicę zasięgu. </a:t>
            </a:r>
            <a:r>
              <a:rPr lang="pl-PL" sz="2400" dirty="0" smtClean="0"/>
              <a:t>Linia </a:t>
            </a:r>
            <a:r>
              <a:rPr lang="pl-PL" sz="2400" dirty="0"/>
              <a:t>przebiega od Gdyni przez Tczew, Ciechocinek, Strzelno, Gołuchów, Wrocław, Strzelin, Ojców i Nowy </a:t>
            </a:r>
            <a:r>
              <a:rPr lang="pl-PL" sz="2400" dirty="0" smtClean="0"/>
              <a:t>Sącz.</a:t>
            </a:r>
            <a:endParaRPr lang="pl-PL" sz="2400"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500034" y="1785926"/>
            <a:ext cx="7858180" cy="4643470"/>
          </a:xfrm>
        </p:spPr>
        <p:txBody>
          <a:bodyPr/>
          <a:lstStyle/>
          <a:p>
            <a:r>
              <a:rPr lang="pl-PL" u="sng" dirty="0" smtClean="0">
                <a:solidFill>
                  <a:schemeClr val="tx2">
                    <a:lumMod val="50000"/>
                  </a:schemeClr>
                </a:solidFill>
              </a:rPr>
              <a:t>ROŚLINA LECZNICZA </a:t>
            </a:r>
            <a:r>
              <a:rPr lang="pl-PL" dirty="0" smtClean="0"/>
              <a:t>– owoce wykazują właściwości przeciwzapalne </a:t>
            </a:r>
          </a:p>
          <a:p>
            <a:pPr>
              <a:buNone/>
            </a:pPr>
            <a:r>
              <a:rPr lang="pl-PL" dirty="0" smtClean="0"/>
              <a:t>   i przeciwbiegunkowe, a także pomagające w schorzeniach wątroby, pęcherza moczowego, kamieni nerkowych, woreczka żółciowego.</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jesion-wyniosly.jpg"/>
          <p:cNvPicPr>
            <a:picLocks noGrp="1" noChangeAspect="1"/>
          </p:cNvPicPr>
          <p:nvPr>
            <p:ph sz="half" idx="1"/>
          </p:nvPr>
        </p:nvPicPr>
        <p:blipFill>
          <a:blip r:embed="rId2" cstate="print"/>
          <a:stretch>
            <a:fillRect/>
          </a:stretch>
        </p:blipFill>
        <p:spPr>
          <a:xfrm>
            <a:off x="571500" y="1845469"/>
            <a:ext cx="3810000" cy="379730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34848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ASTROWE</a:t>
                      </a:r>
                      <a:endParaRPr lang="pl-PL" dirty="0"/>
                    </a:p>
                  </a:txBody>
                  <a:tcPr/>
                </a:tc>
              </a:tr>
              <a:tr h="370840">
                <a:tc>
                  <a:txBody>
                    <a:bodyPr/>
                    <a:lstStyle/>
                    <a:p>
                      <a:r>
                        <a:rPr lang="pl-PL" dirty="0" smtClean="0"/>
                        <a:t>RZĄD</a:t>
                      </a:r>
                      <a:endParaRPr lang="pl-PL" dirty="0"/>
                    </a:p>
                  </a:txBody>
                  <a:tcPr/>
                </a:tc>
                <a:tc>
                  <a:txBody>
                    <a:bodyPr/>
                    <a:lstStyle/>
                    <a:p>
                      <a:r>
                        <a:rPr lang="pl-PL" dirty="0" smtClean="0"/>
                        <a:t>JASNOSTOWCE</a:t>
                      </a:r>
                      <a:endParaRPr lang="pl-PL" dirty="0"/>
                    </a:p>
                  </a:txBody>
                  <a:tcPr/>
                </a:tc>
              </a:tr>
              <a:tr h="370840">
                <a:tc>
                  <a:txBody>
                    <a:bodyPr/>
                    <a:lstStyle/>
                    <a:p>
                      <a:r>
                        <a:rPr lang="pl-PL" dirty="0" smtClean="0"/>
                        <a:t>RODZINA</a:t>
                      </a:r>
                      <a:endParaRPr lang="pl-PL" dirty="0"/>
                    </a:p>
                  </a:txBody>
                  <a:tcPr/>
                </a:tc>
                <a:tc>
                  <a:txBody>
                    <a:bodyPr/>
                    <a:lstStyle/>
                    <a:p>
                      <a:r>
                        <a:rPr lang="pl-PL" dirty="0" smtClean="0"/>
                        <a:t>OLIWKOWATE</a:t>
                      </a:r>
                      <a:endParaRPr lang="pl-PL" dirty="0"/>
                    </a:p>
                  </a:txBody>
                  <a:tcPr/>
                </a:tc>
              </a:tr>
              <a:tr h="370840">
                <a:tc>
                  <a:txBody>
                    <a:bodyPr/>
                    <a:lstStyle/>
                    <a:p>
                      <a:r>
                        <a:rPr lang="pl-PL" dirty="0" smtClean="0"/>
                        <a:t>RODZAJ</a:t>
                      </a:r>
                      <a:endParaRPr lang="pl-PL" dirty="0"/>
                    </a:p>
                  </a:txBody>
                  <a:tcPr/>
                </a:tc>
                <a:tc>
                  <a:txBody>
                    <a:bodyPr/>
                    <a:lstStyle/>
                    <a:p>
                      <a:r>
                        <a:rPr lang="pl-PL" dirty="0" smtClean="0"/>
                        <a:t>JESION</a:t>
                      </a:r>
                      <a:endParaRPr lang="pl-PL" dirty="0"/>
                    </a:p>
                  </a:txBody>
                  <a:tcPr/>
                </a:tc>
              </a:tr>
              <a:tr h="370840">
                <a:tc>
                  <a:txBody>
                    <a:bodyPr/>
                    <a:lstStyle/>
                    <a:p>
                      <a:r>
                        <a:rPr lang="pl-PL" dirty="0" smtClean="0"/>
                        <a:t>GATUNEK</a:t>
                      </a:r>
                      <a:endParaRPr lang="pl-PL" dirty="0"/>
                    </a:p>
                  </a:txBody>
                  <a:tcPr/>
                </a:tc>
                <a:tc>
                  <a:txBody>
                    <a:bodyPr/>
                    <a:lstStyle/>
                    <a:p>
                      <a:r>
                        <a:rPr lang="pl-PL" dirty="0" smtClean="0"/>
                        <a:t>JESION WYNIOSŁY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JESION WYNIOSŁY</a:t>
            </a:r>
            <a:endParaRPr lang="pl-PL"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Ask_lindman.jpg"/>
          <p:cNvPicPr>
            <a:picLocks noGrp="1" noChangeAspect="1"/>
          </p:cNvPicPr>
          <p:nvPr>
            <p:ph sz="half" idx="1"/>
          </p:nvPr>
        </p:nvPicPr>
        <p:blipFill>
          <a:blip r:embed="rId2" cstate="print"/>
          <a:stretch>
            <a:fillRect/>
          </a:stretch>
        </p:blipFill>
        <p:spPr>
          <a:xfrm>
            <a:off x="683568" y="1052736"/>
            <a:ext cx="2740381" cy="4439416"/>
          </a:xfrm>
          <a:prstGeom prst="rect">
            <a:avLst/>
          </a:prstGeom>
          <a:ln>
            <a:noFill/>
          </a:ln>
          <a:effectLst>
            <a:softEdge rad="112500"/>
          </a:effectLst>
        </p:spPr>
      </p:pic>
      <p:sp>
        <p:nvSpPr>
          <p:cNvPr id="3" name="Symbol zastępczy zawartości 2"/>
          <p:cNvSpPr>
            <a:spLocks noGrp="1"/>
          </p:cNvSpPr>
          <p:nvPr>
            <p:ph sz="half" idx="2"/>
          </p:nvPr>
        </p:nvSpPr>
        <p:spPr>
          <a:xfrm>
            <a:off x="3779912" y="548681"/>
            <a:ext cx="4902126" cy="5616623"/>
          </a:xfrm>
        </p:spPr>
        <p:txBody>
          <a:bodyPr>
            <a:normAutofit fontScale="85000" lnSpcReduction="20000"/>
          </a:bodyPr>
          <a:lstStyle/>
          <a:p>
            <a:pPr algn="ctr">
              <a:buNone/>
            </a:pPr>
            <a:r>
              <a:rPr lang="pl-PL" sz="2300" dirty="0" smtClean="0"/>
              <a:t> W Polsce jest pospolity na całym obszarze.</a:t>
            </a:r>
          </a:p>
          <a:p>
            <a:pPr algn="ctr">
              <a:buNone/>
            </a:pPr>
            <a:r>
              <a:rPr lang="pl-PL" sz="2300" dirty="0" smtClean="0"/>
              <a:t>Jesion wyniosły  – gatunek drzewa należący do rodziny oliwkowatych. W Polsce jest pospolity na całym obszarze. Pień często rozwidlony, osiąga wysokość do 30 m. Drewno  ciężkie, twarde    i elastyczne .Liście Duże, nieparzysto pierzaste składające się z 9-15 listków. Listki są lancetowate, zaostrzone, nierówno </a:t>
            </a:r>
            <a:r>
              <a:rPr lang="pl-PL" sz="2100" dirty="0" smtClean="0"/>
              <a:t>piłkowane</a:t>
            </a:r>
            <a:r>
              <a:rPr lang="pl-PL" sz="2300" dirty="0" smtClean="0"/>
              <a:t>, siedzące </a:t>
            </a:r>
            <a:r>
              <a:rPr lang="pl-PL" sz="2300" dirty="0" smtClean="0"/>
              <a:t>z </a:t>
            </a:r>
            <a:r>
              <a:rPr lang="pl-PL" sz="2300" dirty="0" smtClean="0"/>
              <a:t>owłosionym głównym nerwem. Kwiaty wyrastają </a:t>
            </a:r>
            <a:r>
              <a:rPr lang="pl-PL" sz="2300" dirty="0" smtClean="0"/>
              <a:t>z </a:t>
            </a:r>
            <a:r>
              <a:rPr lang="pl-PL" sz="2300" dirty="0" smtClean="0"/>
              <a:t>pąków bocznych zeszłorocznych pędów, tworząc wiechę. Owoce to jednonasienne podłużne, spłaszczone orzeszki ze skrzydełkiem umożliwiającym rozsiewanie przez wiatr. </a:t>
            </a:r>
            <a:r>
              <a:rPr lang="pl-PL" sz="3300" dirty="0" smtClean="0"/>
              <a:t>	</a:t>
            </a:r>
            <a:endParaRPr lang="pl-PL" dirty="0"/>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448002"/>
          </a:xfrm>
        </p:spPr>
        <p:txBody>
          <a:bodyPr>
            <a:normAutofit lnSpcReduction="10000"/>
          </a:bodyPr>
          <a:lstStyle/>
          <a:p>
            <a:r>
              <a:rPr lang="pl-PL" u="sng" dirty="0" smtClean="0">
                <a:solidFill>
                  <a:schemeClr val="tx2">
                    <a:lumMod val="50000"/>
                  </a:schemeClr>
                </a:solidFill>
              </a:rPr>
              <a:t>ROSLINA LECZNICZA </a:t>
            </a:r>
            <a:r>
              <a:rPr lang="pl-PL" dirty="0" smtClean="0"/>
              <a:t>– kora i liście zawierają kumaryny. Działa żółciopędnie </a:t>
            </a:r>
            <a:br>
              <a:rPr lang="pl-PL" dirty="0" smtClean="0"/>
            </a:br>
            <a:r>
              <a:rPr lang="pl-PL" dirty="0" smtClean="0"/>
              <a:t>i moczopędnie. Surowiec zielarski: kora </a:t>
            </a:r>
            <a:br>
              <a:rPr lang="pl-PL" dirty="0" smtClean="0"/>
            </a:br>
            <a:r>
              <a:rPr lang="pl-PL" dirty="0" smtClean="0"/>
              <a:t>i liście zawierają pochodne kumaryny. Działanie: żółciopędne, moczopędne. </a:t>
            </a:r>
            <a:br>
              <a:rPr lang="pl-PL" dirty="0" smtClean="0"/>
            </a:br>
            <a:r>
              <a:rPr lang="pl-PL" dirty="0" smtClean="0"/>
              <a:t>W medycynie ludowej napary z liści używano jako środka przeczyszczającego </a:t>
            </a:r>
            <a:br>
              <a:rPr lang="pl-PL" dirty="0" smtClean="0"/>
            </a:br>
            <a:r>
              <a:rPr lang="pl-PL" dirty="0" smtClean="0"/>
              <a:t>i poprawiającego przemianę materii.</a:t>
            </a:r>
          </a:p>
          <a:p>
            <a:r>
              <a:rPr lang="pl-PL" dirty="0" smtClean="0"/>
              <a:t> </a:t>
            </a:r>
            <a:r>
              <a:rPr lang="pl-PL" u="sng" dirty="0" smtClean="0">
                <a:solidFill>
                  <a:schemeClr val="tx2">
                    <a:lumMod val="50000"/>
                  </a:schemeClr>
                </a:solidFill>
              </a:rPr>
              <a:t>DREWNO</a:t>
            </a:r>
            <a:r>
              <a:rPr lang="pl-PL" dirty="0" smtClean="0"/>
              <a:t> – wykorzystywane w meblarstwie do produkcji parkietów, wioseł, przyrządów gimnastycznych. </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50px-Paardenkastanje2.jpg"/>
          <p:cNvPicPr>
            <a:picLocks noGrp="1" noChangeAspect="1"/>
          </p:cNvPicPr>
          <p:nvPr>
            <p:ph sz="half" idx="1"/>
          </p:nvPr>
        </p:nvPicPr>
        <p:blipFill>
          <a:blip r:embed="rId2" cstate="print"/>
          <a:stretch>
            <a:fillRect/>
          </a:stretch>
        </p:blipFill>
        <p:spPr>
          <a:xfrm>
            <a:off x="887328" y="1481138"/>
            <a:ext cx="3178344" cy="4525962"/>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3995766" cy="5015804"/>
        </p:xfrm>
        <a:graphic>
          <a:graphicData uri="http://schemas.openxmlformats.org/drawingml/2006/table">
            <a:tbl>
              <a:tblPr firstRow="1" bandRow="1">
                <a:tableStyleId>{5C22544A-7EE6-4342-B048-85BDC9FD1C3A}</a:tableStyleId>
              </a:tblPr>
              <a:tblGrid>
                <a:gridCol w="1638312"/>
                <a:gridCol w="2357454"/>
              </a:tblGrid>
              <a:tr h="340471">
                <a:tc gridSpan="2">
                  <a:txBody>
                    <a:bodyPr/>
                    <a:lstStyle/>
                    <a:p>
                      <a:r>
                        <a:rPr lang="pl-PL" dirty="0" smtClean="0"/>
                        <a:t>SYSTEMATYKA</a:t>
                      </a:r>
                      <a:endParaRPr lang="pl-PL" dirty="0"/>
                    </a:p>
                  </a:txBody>
                  <a:tcPr/>
                </a:tc>
                <a:tc hMerge="1">
                  <a:txBody>
                    <a:bodyPr/>
                    <a:lstStyle/>
                    <a:p>
                      <a:endParaRPr lang="pl-PL" dirty="0"/>
                    </a:p>
                  </a:txBody>
                  <a:tcPr/>
                </a:tc>
              </a:tr>
              <a:tr h="340471">
                <a:tc>
                  <a:txBody>
                    <a:bodyPr/>
                    <a:lstStyle/>
                    <a:p>
                      <a:r>
                        <a:rPr lang="pl-PL" dirty="0" smtClean="0"/>
                        <a:t>DOMENA</a:t>
                      </a:r>
                      <a:endParaRPr lang="pl-PL" dirty="0"/>
                    </a:p>
                  </a:txBody>
                  <a:tcPr/>
                </a:tc>
                <a:tc>
                  <a:txBody>
                    <a:bodyPr/>
                    <a:lstStyle/>
                    <a:p>
                      <a:r>
                        <a:rPr lang="pl-PL" dirty="0" smtClean="0"/>
                        <a:t>EUKARIONTY</a:t>
                      </a:r>
                      <a:endParaRPr lang="pl-PL" dirty="0"/>
                    </a:p>
                  </a:txBody>
                  <a:tcPr/>
                </a:tc>
              </a:tr>
              <a:tr h="340471">
                <a:tc>
                  <a:txBody>
                    <a:bodyPr/>
                    <a:lstStyle/>
                    <a:p>
                      <a:r>
                        <a:rPr lang="pl-PL" dirty="0" smtClean="0"/>
                        <a:t>KRÓLESTWO</a:t>
                      </a:r>
                      <a:endParaRPr lang="pl-PL" dirty="0"/>
                    </a:p>
                  </a:txBody>
                  <a:tcPr/>
                </a:tc>
                <a:tc>
                  <a:txBody>
                    <a:bodyPr/>
                    <a:lstStyle/>
                    <a:p>
                      <a:r>
                        <a:rPr lang="pl-PL" dirty="0" smtClean="0"/>
                        <a:t>ROŚLINY</a:t>
                      </a:r>
                      <a:endParaRPr lang="pl-PL" dirty="0"/>
                    </a:p>
                  </a:txBody>
                  <a:tcPr/>
                </a:tc>
              </a:tr>
              <a:tr h="587662">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587662">
                <a:tc>
                  <a:txBody>
                    <a:bodyPr/>
                    <a:lstStyle/>
                    <a:p>
                      <a:r>
                        <a:rPr lang="pl-PL" dirty="0" smtClean="0"/>
                        <a:t>KLAD</a:t>
                      </a:r>
                      <a:endParaRPr lang="pl-PL" dirty="0"/>
                    </a:p>
                  </a:txBody>
                  <a:tcPr/>
                </a:tc>
                <a:tc>
                  <a:txBody>
                    <a:bodyPr/>
                    <a:lstStyle/>
                    <a:p>
                      <a:r>
                        <a:rPr lang="pl-PL" dirty="0" smtClean="0"/>
                        <a:t>ROŚLINY NASIENNE</a:t>
                      </a:r>
                      <a:endParaRPr lang="pl-PL" dirty="0"/>
                    </a:p>
                  </a:txBody>
                  <a:tcPr/>
                </a:tc>
              </a:tr>
              <a:tr h="587662">
                <a:tc>
                  <a:txBody>
                    <a:bodyPr/>
                    <a:lstStyle/>
                    <a:p>
                      <a:r>
                        <a:rPr lang="pl-PL" dirty="0" smtClean="0"/>
                        <a:t>KLASA</a:t>
                      </a:r>
                      <a:endParaRPr lang="pl-PL" dirty="0"/>
                    </a:p>
                  </a:txBody>
                  <a:tcPr/>
                </a:tc>
                <a:tc>
                  <a:txBody>
                    <a:bodyPr/>
                    <a:lstStyle/>
                    <a:p>
                      <a:r>
                        <a:rPr lang="pl-PL" dirty="0" smtClean="0"/>
                        <a:t>OKRYTONASIENNE</a:t>
                      </a:r>
                      <a:endParaRPr lang="pl-PL" dirty="0"/>
                    </a:p>
                  </a:txBody>
                  <a:tcPr/>
                </a:tc>
              </a:tr>
              <a:tr h="340471">
                <a:tc>
                  <a:txBody>
                    <a:bodyPr/>
                    <a:lstStyle/>
                    <a:p>
                      <a:r>
                        <a:rPr lang="pl-PL" dirty="0" smtClean="0"/>
                        <a:t>KLAD</a:t>
                      </a:r>
                      <a:endParaRPr lang="pl-PL" dirty="0"/>
                    </a:p>
                  </a:txBody>
                  <a:tcPr/>
                </a:tc>
                <a:tc>
                  <a:txBody>
                    <a:bodyPr/>
                    <a:lstStyle/>
                    <a:p>
                      <a:r>
                        <a:rPr lang="pl-PL" dirty="0" smtClean="0"/>
                        <a:t>KLAD RÓŻOWYCH</a:t>
                      </a:r>
                      <a:endParaRPr lang="pl-PL" dirty="0"/>
                    </a:p>
                  </a:txBody>
                  <a:tcPr/>
                </a:tc>
              </a:tr>
              <a:tr h="340471">
                <a:tc>
                  <a:txBody>
                    <a:bodyPr/>
                    <a:lstStyle/>
                    <a:p>
                      <a:r>
                        <a:rPr lang="pl-PL" dirty="0" smtClean="0"/>
                        <a:t>RZĄD</a:t>
                      </a:r>
                      <a:endParaRPr lang="pl-PL" dirty="0"/>
                    </a:p>
                  </a:txBody>
                  <a:tcPr/>
                </a:tc>
                <a:tc>
                  <a:txBody>
                    <a:bodyPr/>
                    <a:lstStyle/>
                    <a:p>
                      <a:r>
                        <a:rPr lang="pl-PL" dirty="0" smtClean="0"/>
                        <a:t>MYDLENIOWCE</a:t>
                      </a:r>
                      <a:endParaRPr lang="pl-PL" dirty="0"/>
                    </a:p>
                  </a:txBody>
                  <a:tcPr/>
                </a:tc>
              </a:tr>
              <a:tr h="340471">
                <a:tc>
                  <a:txBody>
                    <a:bodyPr/>
                    <a:lstStyle/>
                    <a:p>
                      <a:r>
                        <a:rPr lang="pl-PL" dirty="0" smtClean="0"/>
                        <a:t>RODZINA</a:t>
                      </a:r>
                      <a:endParaRPr lang="pl-PL" dirty="0"/>
                    </a:p>
                  </a:txBody>
                  <a:tcPr/>
                </a:tc>
                <a:tc>
                  <a:txBody>
                    <a:bodyPr/>
                    <a:lstStyle/>
                    <a:p>
                      <a:r>
                        <a:rPr lang="pl-PL" dirty="0" smtClean="0"/>
                        <a:t>MYDLENIOWATE</a:t>
                      </a:r>
                      <a:endParaRPr lang="pl-PL" dirty="0"/>
                    </a:p>
                  </a:txBody>
                  <a:tcPr/>
                </a:tc>
              </a:tr>
              <a:tr h="340471">
                <a:tc>
                  <a:txBody>
                    <a:bodyPr/>
                    <a:lstStyle/>
                    <a:p>
                      <a:r>
                        <a:rPr lang="pl-PL" dirty="0" smtClean="0"/>
                        <a:t>RODZAJ</a:t>
                      </a:r>
                      <a:endParaRPr lang="pl-PL" dirty="0"/>
                    </a:p>
                  </a:txBody>
                  <a:tcPr/>
                </a:tc>
                <a:tc>
                  <a:txBody>
                    <a:bodyPr/>
                    <a:lstStyle/>
                    <a:p>
                      <a:r>
                        <a:rPr lang="pl-PL" dirty="0" smtClean="0"/>
                        <a:t>KASZTANOWIEC</a:t>
                      </a:r>
                      <a:endParaRPr lang="pl-PL" dirty="0"/>
                    </a:p>
                  </a:txBody>
                  <a:tcPr/>
                </a:tc>
              </a:tr>
              <a:tr h="587662">
                <a:tc>
                  <a:txBody>
                    <a:bodyPr/>
                    <a:lstStyle/>
                    <a:p>
                      <a:r>
                        <a:rPr lang="pl-PL" dirty="0" smtClean="0"/>
                        <a:t>GATUNEK</a:t>
                      </a:r>
                      <a:endParaRPr lang="pl-PL" dirty="0"/>
                    </a:p>
                  </a:txBody>
                  <a:tcPr/>
                </a:tc>
                <a:tc>
                  <a:txBody>
                    <a:bodyPr/>
                    <a:lstStyle/>
                    <a:p>
                      <a:r>
                        <a:rPr lang="pl-PL" dirty="0" smtClean="0"/>
                        <a:t>KASZTANOWIEC</a:t>
                      </a:r>
                      <a:r>
                        <a:rPr lang="pl-PL" baseline="0" dirty="0" smtClean="0"/>
                        <a:t> BIAŁY (ZWYCZAJNY)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KASZTANOWIEC BIAŁY</a:t>
            </a:r>
            <a:endParaRPr lang="pl-PL"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images.jpg"/>
          <p:cNvPicPr>
            <a:picLocks noGrp="1" noChangeAspect="1"/>
          </p:cNvPicPr>
          <p:nvPr>
            <p:ph sz="half" idx="1"/>
          </p:nvPr>
        </p:nvPicPr>
        <p:blipFill>
          <a:blip r:embed="rId2" cstate="print"/>
          <a:stretch>
            <a:fillRect/>
          </a:stretch>
        </p:blipFill>
        <p:spPr>
          <a:xfrm>
            <a:off x="395536" y="908721"/>
            <a:ext cx="3275658" cy="4176464"/>
          </a:xfrm>
          <a:prstGeom prst="rect">
            <a:avLst/>
          </a:prstGeom>
          <a:ln>
            <a:noFill/>
          </a:ln>
          <a:effectLst>
            <a:softEdge rad="112500"/>
          </a:effectLst>
        </p:spPr>
      </p:pic>
      <p:sp>
        <p:nvSpPr>
          <p:cNvPr id="3" name="Symbol zastępczy zawartości 2"/>
          <p:cNvSpPr>
            <a:spLocks noGrp="1"/>
          </p:cNvSpPr>
          <p:nvPr>
            <p:ph sz="half" idx="2"/>
          </p:nvPr>
        </p:nvSpPr>
        <p:spPr>
          <a:xfrm>
            <a:off x="3851920" y="908719"/>
            <a:ext cx="4830118" cy="5949281"/>
          </a:xfrm>
        </p:spPr>
        <p:txBody>
          <a:bodyPr>
            <a:normAutofit/>
          </a:bodyPr>
          <a:lstStyle/>
          <a:p>
            <a:pPr algn="ctr">
              <a:buNone/>
            </a:pPr>
            <a:r>
              <a:rPr lang="pl-PL" sz="1800" dirty="0" smtClean="0"/>
              <a:t>   Uprawiany w całej Europie, </a:t>
            </a:r>
            <a:r>
              <a:rPr lang="pl-PL" sz="1800" dirty="0" smtClean="0"/>
              <a:t>również</a:t>
            </a:r>
            <a:br>
              <a:rPr lang="pl-PL" sz="1800" dirty="0" smtClean="0"/>
            </a:br>
            <a:r>
              <a:rPr lang="pl-PL" sz="1800" dirty="0" smtClean="0"/>
              <a:t> </a:t>
            </a:r>
            <a:r>
              <a:rPr lang="pl-PL" sz="1800" dirty="0" smtClean="0"/>
              <a:t>w Polsce.</a:t>
            </a:r>
          </a:p>
          <a:p>
            <a:pPr algn="ctr">
              <a:buNone/>
            </a:pPr>
            <a:r>
              <a:rPr lang="pl-PL" sz="1800" dirty="0" smtClean="0"/>
              <a:t>Osiąga wysokość do 20-25m. Pień prosty, regularne konary. Liście bardzo duże, dłoniasto złożone, </a:t>
            </a:r>
            <a:r>
              <a:rPr lang="pl-PL" sz="1800" dirty="0" smtClean="0"/>
              <a:t/>
            </a:r>
            <a:br>
              <a:rPr lang="pl-PL" sz="1800" dirty="0" smtClean="0"/>
            </a:br>
            <a:r>
              <a:rPr lang="pl-PL" sz="1800" dirty="0" smtClean="0"/>
              <a:t>z 5-7 </a:t>
            </a:r>
            <a:r>
              <a:rPr lang="pl-PL" sz="1800" dirty="0" smtClean="0"/>
              <a:t>listkami ( 25cm długości, 10 szerokości). W jesieni po opadnięci liści na gałązkach pozostają wyraźne blizny w kształcie podkowy. Kwiaty bardzo liczne w 30cm wysokich wiechach, z czerwonymi lub żółtymi plamkami. Tylko przy żółtych plamkach wytwarzany jest nektar</a:t>
            </a:r>
            <a:r>
              <a:rPr lang="pl-PL" sz="1800" dirty="0" smtClean="0"/>
              <a:t>. Torebka </a:t>
            </a:r>
            <a:r>
              <a:rPr lang="pl-PL" sz="1800" dirty="0" smtClean="0"/>
              <a:t>owocowa kolczasta, </a:t>
            </a:r>
            <a:r>
              <a:rPr lang="pl-PL" sz="1800" dirty="0" smtClean="0"/>
              <a:t/>
            </a:r>
            <a:br>
              <a:rPr lang="pl-PL" sz="1800" dirty="0" smtClean="0"/>
            </a:br>
            <a:r>
              <a:rPr lang="pl-PL" sz="1800" dirty="0" smtClean="0"/>
              <a:t>z </a:t>
            </a:r>
            <a:r>
              <a:rPr lang="pl-PL" sz="1800" dirty="0" smtClean="0"/>
              <a:t>jednym, rzadziej dwoma lub trzema wielkimi, rudobrązowymi nasionami – kasztanami. </a:t>
            </a:r>
            <a:endParaRPr lang="pl-PL" sz="1800"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86766" cy="4525963"/>
          </a:xfrm>
        </p:spPr>
        <p:txBody>
          <a:bodyPr/>
          <a:lstStyle/>
          <a:p>
            <a:r>
              <a:rPr lang="pl-PL" u="sng" dirty="0" smtClean="0">
                <a:solidFill>
                  <a:schemeClr val="tx2">
                    <a:lumMod val="50000"/>
                  </a:schemeClr>
                </a:solidFill>
              </a:rPr>
              <a:t>ROŚLINA LEKARSKA </a:t>
            </a:r>
            <a:r>
              <a:rPr lang="pl-PL" dirty="0" smtClean="0"/>
              <a:t>–kwiaty, kora i nasienie mają działania przeciwzapalne, przeciwbakteryjne, przeciwrozkurczowe.</a:t>
            </a:r>
          </a:p>
          <a:p>
            <a:r>
              <a:rPr lang="pl-PL" u="sng" dirty="0" smtClean="0">
                <a:solidFill>
                  <a:schemeClr val="tx2">
                    <a:lumMod val="50000"/>
                  </a:schemeClr>
                </a:solidFill>
              </a:rPr>
              <a:t>DREWNO</a:t>
            </a:r>
            <a:r>
              <a:rPr lang="pl-PL" dirty="0" smtClean="0"/>
              <a:t> -elastyczne, dość twarde i mało łupliwe. Wytwarza się z niego beczki na wino, wykorzystywane jest w tokarstwie </a:t>
            </a:r>
            <a:br>
              <a:rPr lang="pl-PL" dirty="0" smtClean="0"/>
            </a:br>
            <a:r>
              <a:rPr lang="pl-PL" dirty="0" smtClean="0"/>
              <a:t>i do produkcji mebli.</a:t>
            </a:r>
          </a:p>
          <a:p>
            <a:r>
              <a:rPr lang="pl-PL" dirty="0" smtClean="0"/>
              <a:t> Z nasion wytwarza się </a:t>
            </a:r>
            <a:r>
              <a:rPr lang="pl-PL" u="sng" dirty="0" smtClean="0">
                <a:solidFill>
                  <a:schemeClr val="tx2">
                    <a:lumMod val="50000"/>
                  </a:schemeClr>
                </a:solidFill>
              </a:rPr>
              <a:t>KLEJ</a:t>
            </a:r>
            <a:r>
              <a:rPr lang="pl-PL" dirty="0" smtClean="0"/>
              <a:t>, ponieważ zawierają dużo skrobi.</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50px-Robinia_pseudoacacia_Bielsko-Biała.JPG"/>
          <p:cNvPicPr>
            <a:picLocks noGrp="1" noChangeAspect="1"/>
          </p:cNvPicPr>
          <p:nvPr>
            <p:ph sz="half" idx="1"/>
          </p:nvPr>
        </p:nvPicPr>
        <p:blipFill>
          <a:blip r:embed="rId2" cstate="print"/>
          <a:stretch>
            <a:fillRect/>
          </a:stretch>
        </p:blipFill>
        <p:spPr>
          <a:xfrm>
            <a:off x="714348" y="1643050"/>
            <a:ext cx="3521935" cy="4085445"/>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617720"/>
        </p:xfrm>
        <a:graphic>
          <a:graphicData uri="http://schemas.openxmlformats.org/drawingml/2006/table">
            <a:tbl>
              <a:tblPr firstRow="1" bandRow="1">
                <a:tableStyleId>{5C22544A-7EE6-4342-B048-85BDC9FD1C3A}</a:tableStyleId>
              </a:tblPr>
              <a:tblGrid>
                <a:gridCol w="1638312"/>
                <a:gridCol w="2400288"/>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DWULIŚCIENNE WŁAŚCIWE</a:t>
                      </a:r>
                      <a:endParaRPr lang="pl-PL" dirty="0"/>
                    </a:p>
                  </a:txBody>
                  <a:tcPr/>
                </a:tc>
              </a:tr>
              <a:tr h="370840">
                <a:tc>
                  <a:txBody>
                    <a:bodyPr/>
                    <a:lstStyle/>
                    <a:p>
                      <a:r>
                        <a:rPr lang="pl-PL" dirty="0" smtClean="0"/>
                        <a:t>RZĄD</a:t>
                      </a:r>
                      <a:endParaRPr lang="pl-PL" dirty="0"/>
                    </a:p>
                  </a:txBody>
                  <a:tcPr/>
                </a:tc>
                <a:tc>
                  <a:txBody>
                    <a:bodyPr/>
                    <a:lstStyle/>
                    <a:p>
                      <a:r>
                        <a:rPr lang="pl-PL" dirty="0" smtClean="0"/>
                        <a:t>BOBOWCE</a:t>
                      </a:r>
                      <a:endParaRPr lang="pl-PL" dirty="0"/>
                    </a:p>
                  </a:txBody>
                  <a:tcPr/>
                </a:tc>
              </a:tr>
              <a:tr h="370840">
                <a:tc>
                  <a:txBody>
                    <a:bodyPr/>
                    <a:lstStyle/>
                    <a:p>
                      <a:r>
                        <a:rPr lang="pl-PL" dirty="0" smtClean="0"/>
                        <a:t>RODZINA</a:t>
                      </a:r>
                      <a:endParaRPr lang="pl-PL" dirty="0"/>
                    </a:p>
                  </a:txBody>
                  <a:tcPr/>
                </a:tc>
                <a:tc>
                  <a:txBody>
                    <a:bodyPr/>
                    <a:lstStyle/>
                    <a:p>
                      <a:r>
                        <a:rPr lang="pl-PL" dirty="0" smtClean="0"/>
                        <a:t>BOBOWATE</a:t>
                      </a:r>
                      <a:endParaRPr lang="pl-PL" dirty="0"/>
                    </a:p>
                  </a:txBody>
                  <a:tcPr/>
                </a:tc>
              </a:tr>
              <a:tr h="370840">
                <a:tc>
                  <a:txBody>
                    <a:bodyPr/>
                    <a:lstStyle/>
                    <a:p>
                      <a:r>
                        <a:rPr lang="pl-PL" dirty="0" smtClean="0"/>
                        <a:t>RODZAJ</a:t>
                      </a:r>
                      <a:endParaRPr lang="pl-PL" dirty="0"/>
                    </a:p>
                  </a:txBody>
                  <a:tcPr/>
                </a:tc>
                <a:tc>
                  <a:txBody>
                    <a:bodyPr/>
                    <a:lstStyle/>
                    <a:p>
                      <a:r>
                        <a:rPr lang="pl-PL" dirty="0" smtClean="0"/>
                        <a:t>ROBINIA</a:t>
                      </a:r>
                      <a:endParaRPr lang="pl-PL" dirty="0"/>
                    </a:p>
                  </a:txBody>
                  <a:tcPr/>
                </a:tc>
              </a:tr>
              <a:tr h="370840">
                <a:tc>
                  <a:txBody>
                    <a:bodyPr/>
                    <a:lstStyle/>
                    <a:p>
                      <a:r>
                        <a:rPr lang="pl-PL" dirty="0" smtClean="0"/>
                        <a:t>GATUNEK</a:t>
                      </a:r>
                      <a:endParaRPr lang="pl-PL" dirty="0"/>
                    </a:p>
                  </a:txBody>
                  <a:tcPr/>
                </a:tc>
                <a:tc>
                  <a:txBody>
                    <a:bodyPr/>
                    <a:lstStyle/>
                    <a:p>
                      <a:r>
                        <a:rPr lang="pl-PL" dirty="0" smtClean="0"/>
                        <a:t>ROBINIA AKACJOWA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ROBINIA AKACJOWA</a:t>
            </a:r>
            <a:endParaRPr lang="pl-PL"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images.jpg"/>
          <p:cNvPicPr>
            <a:picLocks noGrp="1" noChangeAspect="1"/>
          </p:cNvPicPr>
          <p:nvPr>
            <p:ph sz="half" idx="1"/>
          </p:nvPr>
        </p:nvPicPr>
        <p:blipFill>
          <a:blip r:embed="rId2" cstate="print"/>
          <a:stretch>
            <a:fillRect/>
          </a:stretch>
        </p:blipFill>
        <p:spPr>
          <a:xfrm>
            <a:off x="971600" y="1124744"/>
            <a:ext cx="3143272" cy="4196430"/>
          </a:xfrm>
          <a:prstGeom prst="rect">
            <a:avLst/>
          </a:prstGeom>
          <a:ln>
            <a:noFill/>
          </a:ln>
          <a:effectLst>
            <a:softEdge rad="112500"/>
          </a:effectLst>
        </p:spPr>
      </p:pic>
      <p:sp>
        <p:nvSpPr>
          <p:cNvPr id="3" name="Symbol zastępczy zawartości 2"/>
          <p:cNvSpPr>
            <a:spLocks noGrp="1"/>
          </p:cNvSpPr>
          <p:nvPr>
            <p:ph sz="half" idx="2"/>
          </p:nvPr>
        </p:nvSpPr>
        <p:spPr>
          <a:xfrm>
            <a:off x="4355976" y="980728"/>
            <a:ext cx="4330824" cy="5386603"/>
          </a:xfrm>
        </p:spPr>
        <p:txBody>
          <a:bodyPr>
            <a:normAutofit/>
          </a:bodyPr>
          <a:lstStyle/>
          <a:p>
            <a:pPr algn="ctr">
              <a:buNone/>
            </a:pPr>
            <a:r>
              <a:rPr lang="pl-PL" dirty="0" smtClean="0"/>
              <a:t>	 </a:t>
            </a:r>
            <a:r>
              <a:rPr lang="pl-PL" sz="1800" dirty="0" smtClean="0"/>
              <a:t>W Polsce jest pospolicie uprawiany, często dziczeje. Krzew wysokości do10m, albo małe drzewko. Liście naprzemianległe na ogonku około 3cm. Pięknie pachnące </a:t>
            </a:r>
            <a:br>
              <a:rPr lang="pl-PL" sz="1800" dirty="0" smtClean="0"/>
            </a:br>
            <a:r>
              <a:rPr lang="pl-PL" sz="1800" dirty="0" smtClean="0"/>
              <a:t>4-krotne kwiaty liliowej barwy, zebrane w 20cm wiechy. Owocem jest torebka 10mm długości </a:t>
            </a:r>
            <a:br>
              <a:rPr lang="pl-PL" sz="1800" dirty="0" smtClean="0"/>
            </a:br>
            <a:r>
              <a:rPr lang="pl-PL" sz="1800" dirty="0" smtClean="0"/>
              <a:t>o nasionach </a:t>
            </a:r>
            <a:r>
              <a:rPr lang="pl-PL" sz="1800" dirty="0" smtClean="0"/>
              <a:t>dookoła oskrzydlonych</a:t>
            </a:r>
            <a:r>
              <a:rPr lang="pl-PL" sz="1800" dirty="0" smtClean="0"/>
              <a:t>.</a:t>
            </a:r>
          </a:p>
          <a:p>
            <a:pPr algn="ctr">
              <a:buNone/>
            </a:pPr>
            <a:r>
              <a:rPr lang="pl-PL" sz="1800" dirty="0" smtClean="0"/>
              <a:t>	Występuje w zaroślach, terenach śródpolnych, na kamienistych zboczach. Kwitnie w kwietniu </a:t>
            </a:r>
            <a:br>
              <a:rPr lang="pl-PL" sz="1800" dirty="0" smtClean="0"/>
            </a:br>
            <a:r>
              <a:rPr lang="pl-PL" sz="1800" dirty="0" smtClean="0"/>
              <a:t>i maju.</a:t>
            </a:r>
          </a:p>
          <a:p>
            <a:pPr algn="ctr">
              <a:buNone/>
            </a:pPr>
            <a:endParaRPr lang="pl-PL"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20px-Robinia_pseudacacia_seeds.jpg"/>
          <p:cNvPicPr>
            <a:picLocks noGrp="1" noChangeAspect="1"/>
          </p:cNvPicPr>
          <p:nvPr>
            <p:ph sz="half" idx="1"/>
          </p:nvPr>
        </p:nvPicPr>
        <p:blipFill>
          <a:blip r:embed="rId2" cstate="print"/>
          <a:stretch>
            <a:fillRect/>
          </a:stretch>
        </p:blipFill>
        <p:spPr>
          <a:xfrm>
            <a:off x="971600" y="404664"/>
            <a:ext cx="2794000" cy="2451100"/>
          </a:xfrm>
          <a:prstGeom prst="rect">
            <a:avLst/>
          </a:prstGeom>
          <a:ln>
            <a:noFill/>
          </a:ln>
          <a:effectLst>
            <a:softEdge rad="112500"/>
          </a:effectLst>
        </p:spPr>
      </p:pic>
      <p:sp>
        <p:nvSpPr>
          <p:cNvPr id="3" name="Symbol zastępczy zawartości 2"/>
          <p:cNvSpPr>
            <a:spLocks noGrp="1"/>
          </p:cNvSpPr>
          <p:nvPr>
            <p:ph sz="half" idx="2"/>
          </p:nvPr>
        </p:nvSpPr>
        <p:spPr>
          <a:xfrm>
            <a:off x="3851920" y="764704"/>
            <a:ext cx="5115870" cy="5793001"/>
          </a:xfrm>
        </p:spPr>
        <p:txBody>
          <a:bodyPr/>
          <a:lstStyle/>
          <a:p>
            <a:pPr algn="ctr">
              <a:buNone/>
            </a:pPr>
            <a:r>
              <a:rPr lang="pl-PL" dirty="0" smtClean="0"/>
              <a:t>  </a:t>
            </a:r>
            <a:r>
              <a:rPr lang="pl-PL" sz="1800" dirty="0" smtClean="0"/>
              <a:t>Samorzutnie rozprzestrzenia </a:t>
            </a:r>
            <a:br>
              <a:rPr lang="pl-PL" sz="1800" dirty="0" smtClean="0"/>
            </a:br>
            <a:r>
              <a:rPr lang="pl-PL" sz="1800" dirty="0" smtClean="0"/>
              <a:t>się w środowisku naturalnym. </a:t>
            </a:r>
            <a:br>
              <a:rPr lang="pl-PL" sz="1800" dirty="0" smtClean="0"/>
            </a:br>
            <a:r>
              <a:rPr lang="pl-PL" sz="1800" dirty="0" smtClean="0"/>
              <a:t>Gatunek inwazyjny powoduje znaczne zmiany siedliskowe </a:t>
            </a:r>
            <a:r>
              <a:rPr lang="pl-PL" sz="1800" dirty="0" smtClean="0"/>
              <a:t/>
            </a:r>
            <a:br>
              <a:rPr lang="pl-PL" sz="1800" dirty="0" smtClean="0"/>
            </a:br>
            <a:r>
              <a:rPr lang="pl-PL" sz="1800" dirty="0" smtClean="0"/>
              <a:t>i </a:t>
            </a:r>
            <a:r>
              <a:rPr lang="pl-PL" sz="1800" dirty="0" smtClean="0"/>
              <a:t>jest trudny w zwalczaniu.</a:t>
            </a:r>
          </a:p>
          <a:p>
            <a:pPr algn="ctr">
              <a:buNone/>
            </a:pPr>
            <a:r>
              <a:rPr lang="pl-PL" sz="1800" dirty="0" smtClean="0"/>
              <a:t>Drzewo wysokości ok. 25m. </a:t>
            </a:r>
            <a:r>
              <a:rPr lang="pl-PL" sz="1800" dirty="0" smtClean="0"/>
              <a:t>Luźna, przejrzysta, owalna korona. Gałęzie stromo wzniesione, pogięte lub pokręcone. Kora z głębokimi bruzdami. Liście mają 15-20cm długości, nieparzysto pierzaste, z 11-15owalnymi </a:t>
            </a:r>
            <a:br>
              <a:rPr lang="pl-PL" sz="1800" dirty="0" smtClean="0"/>
            </a:br>
            <a:r>
              <a:rPr lang="pl-PL" sz="1800" dirty="0" smtClean="0"/>
              <a:t>i całobrzegimi listkami. Kwiaty motylkowe, w gronach, z żółtawym kielichem i białą koroną, przyjemnie pachną. Owoce to strąki, które długo pozostają na drzewie. Roślina mało wymagająca.</a:t>
            </a:r>
            <a:endParaRPr lang="pl-PL" sz="1800" dirty="0"/>
          </a:p>
        </p:txBody>
      </p:sp>
      <p:pic>
        <p:nvPicPr>
          <p:cNvPr id="6" name="Obraz 5" descr="220px-Robinia_Pseudoacacia_flower.JPG"/>
          <p:cNvPicPr>
            <a:picLocks noChangeAspect="1"/>
          </p:cNvPicPr>
          <p:nvPr/>
        </p:nvPicPr>
        <p:blipFill>
          <a:blip r:embed="rId3" cstate="print"/>
          <a:stretch>
            <a:fillRect/>
          </a:stretch>
        </p:blipFill>
        <p:spPr>
          <a:xfrm>
            <a:off x="1043608" y="2852936"/>
            <a:ext cx="2357454" cy="3139700"/>
          </a:xfrm>
          <a:prstGeom prst="rect">
            <a:avLst/>
          </a:prstGeom>
          <a:ln>
            <a:noFill/>
          </a:ln>
          <a:effectLst>
            <a:softEdge rad="112500"/>
          </a:effec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043890" cy="4590878"/>
          </a:xfrm>
        </p:spPr>
        <p:txBody>
          <a:bodyPr/>
          <a:lstStyle/>
          <a:p>
            <a:r>
              <a:rPr lang="pl-PL" dirty="0" smtClean="0"/>
              <a:t>ROŚLINA LECZNICZA – kwiaty zawierają cukry, sole mineralne, garbniki. Działanie moczopędne, rozkurczowe.</a:t>
            </a:r>
          </a:p>
          <a:p>
            <a:r>
              <a:rPr lang="pl-PL" dirty="0" smtClean="0"/>
              <a:t>ROŚLINA MIODAJNA –miód akacjowy.</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pic>
        <p:nvPicPr>
          <p:cNvPr id="5" name="Obraz 4" descr="220px-Brosen_robinia_pseudoacacia1.jpg"/>
          <p:cNvPicPr>
            <a:picLocks noChangeAspect="1"/>
          </p:cNvPicPr>
          <p:nvPr/>
        </p:nvPicPr>
        <p:blipFill>
          <a:blip r:embed="rId2" cstate="print"/>
          <a:stretch>
            <a:fillRect/>
          </a:stretch>
        </p:blipFill>
        <p:spPr>
          <a:xfrm>
            <a:off x="3347864" y="4005064"/>
            <a:ext cx="2952328" cy="2214245"/>
          </a:xfrm>
          <a:prstGeom prst="rect">
            <a:avLst/>
          </a:prstGeom>
          <a:ln>
            <a:noFill/>
          </a:ln>
          <a:effectLst>
            <a:softEdge rad="112500"/>
          </a:effectLst>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images (1).jpg"/>
          <p:cNvPicPr>
            <a:picLocks noGrp="1" noChangeAspect="1"/>
          </p:cNvPicPr>
          <p:nvPr>
            <p:ph sz="half" idx="1"/>
          </p:nvPr>
        </p:nvPicPr>
        <p:blipFill>
          <a:blip r:embed="rId2" cstate="print"/>
          <a:stretch>
            <a:fillRect/>
          </a:stretch>
        </p:blipFill>
        <p:spPr>
          <a:xfrm>
            <a:off x="214282" y="2071678"/>
            <a:ext cx="4291804" cy="321471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617720"/>
        </p:xfrm>
        <a:graphic>
          <a:graphicData uri="http://schemas.openxmlformats.org/drawingml/2006/table">
            <a:tbl>
              <a:tblPr firstRow="1" bandRow="1">
                <a:tableStyleId>{5C22544A-7EE6-4342-B048-85BDC9FD1C3A}</a:tableStyleId>
              </a:tblPr>
              <a:tblGrid>
                <a:gridCol w="1638312"/>
                <a:gridCol w="2400288"/>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endParaRPr lang="pl-PL" dirty="0"/>
                    </a:p>
                  </a:txBody>
                  <a:tcPr/>
                </a:tc>
              </a:tr>
              <a:tr h="370840">
                <a:tc>
                  <a:txBody>
                    <a:bodyPr/>
                    <a:lstStyle/>
                    <a:p>
                      <a:r>
                        <a:rPr lang="pl-PL" dirty="0" smtClean="0"/>
                        <a:t>RZĄD</a:t>
                      </a:r>
                      <a:endParaRPr lang="pl-PL" dirty="0"/>
                    </a:p>
                  </a:txBody>
                  <a:tcPr/>
                </a:tc>
                <a:tc>
                  <a:txBody>
                    <a:bodyPr/>
                    <a:lstStyle/>
                    <a:p>
                      <a:r>
                        <a:rPr lang="pl-PL" dirty="0" smtClean="0"/>
                        <a:t>BUKOWCE</a:t>
                      </a:r>
                      <a:endParaRPr lang="pl-PL" dirty="0"/>
                    </a:p>
                  </a:txBody>
                  <a:tcPr/>
                </a:tc>
              </a:tr>
              <a:tr h="370840">
                <a:tc>
                  <a:txBody>
                    <a:bodyPr/>
                    <a:lstStyle/>
                    <a:p>
                      <a:r>
                        <a:rPr lang="pl-PL" dirty="0" smtClean="0"/>
                        <a:t>RODZINA</a:t>
                      </a:r>
                      <a:endParaRPr lang="pl-PL" dirty="0"/>
                    </a:p>
                  </a:txBody>
                  <a:tcPr/>
                </a:tc>
                <a:tc>
                  <a:txBody>
                    <a:bodyPr/>
                    <a:lstStyle/>
                    <a:p>
                      <a:r>
                        <a:rPr lang="pl-PL" dirty="0" smtClean="0"/>
                        <a:t>BRZOZOWATE</a:t>
                      </a:r>
                      <a:endParaRPr lang="pl-PL" dirty="0"/>
                    </a:p>
                  </a:txBody>
                  <a:tcPr/>
                </a:tc>
              </a:tr>
              <a:tr h="370840">
                <a:tc>
                  <a:txBody>
                    <a:bodyPr/>
                    <a:lstStyle/>
                    <a:p>
                      <a:r>
                        <a:rPr lang="pl-PL" dirty="0" smtClean="0"/>
                        <a:t>RODZAJ</a:t>
                      </a:r>
                      <a:endParaRPr lang="pl-PL" dirty="0"/>
                    </a:p>
                  </a:txBody>
                  <a:tcPr/>
                </a:tc>
                <a:tc>
                  <a:txBody>
                    <a:bodyPr/>
                    <a:lstStyle/>
                    <a:p>
                      <a:r>
                        <a:rPr lang="pl-PL" dirty="0" smtClean="0"/>
                        <a:t>LESZCZYNA</a:t>
                      </a:r>
                      <a:endParaRPr lang="pl-PL" dirty="0"/>
                    </a:p>
                  </a:txBody>
                  <a:tcPr/>
                </a:tc>
              </a:tr>
              <a:tr h="370840">
                <a:tc>
                  <a:txBody>
                    <a:bodyPr/>
                    <a:lstStyle/>
                    <a:p>
                      <a:r>
                        <a:rPr lang="pl-PL" dirty="0" smtClean="0"/>
                        <a:t>GATUNEK</a:t>
                      </a:r>
                      <a:endParaRPr lang="pl-PL" dirty="0"/>
                    </a:p>
                  </a:txBody>
                  <a:tcPr/>
                </a:tc>
                <a:tc>
                  <a:txBody>
                    <a:bodyPr/>
                    <a:lstStyle/>
                    <a:p>
                      <a:r>
                        <a:rPr lang="pl-PL" dirty="0" smtClean="0"/>
                        <a:t>LESZCZYNA</a:t>
                      </a:r>
                      <a:r>
                        <a:rPr lang="pl-PL" baseline="0" dirty="0" smtClean="0"/>
                        <a:t> POSPOLITA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LESZCZYNA POSPOLITA</a:t>
            </a:r>
            <a:endParaRPr lang="pl-PL" dirty="0"/>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Corylus_avellana0.jpg"/>
          <p:cNvPicPr>
            <a:picLocks noGrp="1" noChangeAspect="1"/>
          </p:cNvPicPr>
          <p:nvPr>
            <p:ph sz="half" idx="1"/>
          </p:nvPr>
        </p:nvPicPr>
        <p:blipFill>
          <a:blip r:embed="rId2" cstate="print"/>
          <a:stretch>
            <a:fillRect/>
          </a:stretch>
        </p:blipFill>
        <p:spPr>
          <a:xfrm>
            <a:off x="539552" y="1268760"/>
            <a:ext cx="2874651" cy="4032448"/>
          </a:xfrm>
          <a:prstGeom prst="rect">
            <a:avLst/>
          </a:prstGeom>
          <a:ln>
            <a:noFill/>
          </a:ln>
          <a:effectLst>
            <a:softEdge rad="112500"/>
          </a:effectLst>
        </p:spPr>
      </p:pic>
      <p:sp>
        <p:nvSpPr>
          <p:cNvPr id="3" name="Symbol zastępczy zawartości 2"/>
          <p:cNvSpPr>
            <a:spLocks noGrp="1"/>
          </p:cNvSpPr>
          <p:nvPr>
            <p:ph sz="half" idx="2"/>
          </p:nvPr>
        </p:nvSpPr>
        <p:spPr>
          <a:xfrm>
            <a:off x="3419872" y="1196752"/>
            <a:ext cx="5334174" cy="5976953"/>
          </a:xfrm>
        </p:spPr>
        <p:txBody>
          <a:bodyPr>
            <a:normAutofit/>
          </a:bodyPr>
          <a:lstStyle/>
          <a:p>
            <a:pPr algn="ctr">
              <a:buNone/>
            </a:pPr>
            <a:r>
              <a:rPr lang="pl-PL" sz="1800" dirty="0" smtClean="0"/>
              <a:t>  W Polsce pospolita</a:t>
            </a:r>
          </a:p>
          <a:p>
            <a:pPr algn="ctr">
              <a:buNone/>
            </a:pPr>
            <a:r>
              <a:rPr lang="pl-PL" sz="1800" dirty="0" smtClean="0"/>
              <a:t>zarówno na niżu jak </a:t>
            </a:r>
            <a:r>
              <a:rPr lang="pl-PL" sz="1800" dirty="0" smtClean="0"/>
              <a:t>i </a:t>
            </a:r>
            <a:r>
              <a:rPr lang="pl-PL" sz="1800" dirty="0" smtClean="0"/>
              <a:t>w górach do </a:t>
            </a:r>
          </a:p>
          <a:p>
            <a:pPr algn="ctr">
              <a:buNone/>
            </a:pPr>
            <a:r>
              <a:rPr lang="pl-PL" sz="1800" dirty="0" smtClean="0"/>
              <a:t>ok. 1300 m n.p.m</a:t>
            </a:r>
            <a:r>
              <a:rPr lang="pl-PL" sz="1800" dirty="0" smtClean="0"/>
              <a:t>. Krzew o licznych pniach, do 5m wysokości. Liście okrągławe, </a:t>
            </a:r>
            <a:br>
              <a:rPr lang="pl-PL" sz="1800" dirty="0" smtClean="0"/>
            </a:br>
            <a:r>
              <a:rPr lang="pl-PL" sz="1800" dirty="0" smtClean="0"/>
              <a:t>u nasady sercowate, brzegi podwójnie piłkowane, miękkie od spodu (szczególnie na  nerwach) owłosione. </a:t>
            </a:r>
            <a:r>
              <a:rPr lang="pl-PL" sz="1800" dirty="0" smtClean="0"/>
              <a:t>Żeńskie kotki niepozorne, męskie długie. Orzech początkowo żółtawy, potem brązowy</a:t>
            </a:r>
            <a:br>
              <a:rPr lang="pl-PL" sz="1800" dirty="0" smtClean="0"/>
            </a:br>
            <a:r>
              <a:rPr lang="pl-PL" sz="1800" dirty="0" smtClean="0"/>
              <a:t> z dużym jadalnym nasieniem.</a:t>
            </a:r>
          </a:p>
          <a:p>
            <a:pPr algn="ctr">
              <a:buNone/>
            </a:pPr>
            <a:r>
              <a:rPr lang="pl-PL" sz="1800" dirty="0" smtClean="0"/>
              <a:t>Kwitnie bardzo wczesną wiosną, jest ważną rośliną dla pszczół. Leszczyna jest odporna na spaliny, sadzona wzdł</a:t>
            </a:r>
            <a:r>
              <a:rPr lang="pl-PL" sz="1800" dirty="0" smtClean="0"/>
              <a:t>uż dróg. W zabobonach gałązki leszczyny wiązano z płodnością  i ochroną przed piorunami.</a:t>
            </a:r>
            <a:endParaRPr lang="pl-PL" sz="1800" dirty="0"/>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9"/>
            <a:ext cx="8186766" cy="4519440"/>
          </a:xfrm>
        </p:spPr>
        <p:txBody>
          <a:bodyPr/>
          <a:lstStyle/>
          <a:p>
            <a:r>
              <a:rPr lang="pl-PL" u="sng" dirty="0" smtClean="0">
                <a:solidFill>
                  <a:schemeClr val="tx2">
                    <a:lumMod val="50000"/>
                  </a:schemeClr>
                </a:solidFill>
              </a:rPr>
              <a:t>DREWNO</a:t>
            </a:r>
            <a:r>
              <a:rPr lang="pl-PL" dirty="0" smtClean="0"/>
              <a:t> -miękkie i nietrwałe, używane jako węgiel rysunkowy. Leszczynowe pręty, cenione za swą giętkość, używane były na wędki, bicze, laski oraz faszynę.</a:t>
            </a:r>
          </a:p>
          <a:p>
            <a:r>
              <a:rPr lang="pl-PL" dirty="0" smtClean="0"/>
              <a:t>Z </a:t>
            </a:r>
            <a:r>
              <a:rPr lang="pl-PL" u="sng" dirty="0" smtClean="0">
                <a:solidFill>
                  <a:schemeClr val="tx2">
                    <a:lumMod val="50000"/>
                  </a:schemeClr>
                </a:solidFill>
              </a:rPr>
              <a:t>OWOCÓW</a:t>
            </a:r>
            <a:r>
              <a:rPr lang="pl-PL" dirty="0" smtClean="0"/>
              <a:t> uzyskuje się olej, który znajduje zastosowanie w przemyśle spożywczym, farmaceutycznym, farbiarskim oraz kosmetycznym.</a:t>
            </a:r>
          </a:p>
          <a:p>
            <a:pPr>
              <a:buNone/>
            </a:pPr>
            <a:endParaRPr lang="pl-PL" dirty="0" smtClean="0"/>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dirty="0" smtClean="0"/>
              <a:t>LIPA DROBNOLISTNA</a:t>
            </a:r>
            <a:endParaRPr lang="pl-PL" dirty="0"/>
          </a:p>
        </p:txBody>
      </p:sp>
      <p:graphicFrame>
        <p:nvGraphicFramePr>
          <p:cNvPr id="7" name="Symbol zastępczy zawartości 6"/>
          <p:cNvGraphicFramePr>
            <a:graphicFrameLocks noGrp="1"/>
          </p:cNvGraphicFramePr>
          <p:nvPr>
            <p:ph sz="half" idx="2"/>
          </p:nvPr>
        </p:nvGraphicFramePr>
        <p:xfrm>
          <a:off x="4648200" y="1481138"/>
          <a:ext cx="4138642" cy="5068636"/>
        </p:xfrm>
        <a:graphic>
          <a:graphicData uri="http://schemas.openxmlformats.org/drawingml/2006/table">
            <a:tbl>
              <a:tblPr firstRow="1" bandRow="1">
                <a:tableStyleId>{5C22544A-7EE6-4342-B048-85BDC9FD1C3A}</a:tableStyleId>
              </a:tblPr>
              <a:tblGrid>
                <a:gridCol w="1638312"/>
                <a:gridCol w="2500330"/>
              </a:tblGrid>
              <a:tr h="323575">
                <a:tc gridSpan="2">
                  <a:txBody>
                    <a:bodyPr/>
                    <a:lstStyle/>
                    <a:p>
                      <a:pPr algn="ctr"/>
                      <a:r>
                        <a:rPr lang="pl-PL" dirty="0" smtClean="0"/>
                        <a:t>SYSTEMATYKA</a:t>
                      </a:r>
                      <a:endParaRPr lang="pl-PL" dirty="0"/>
                    </a:p>
                  </a:txBody>
                  <a:tcPr/>
                </a:tc>
                <a:tc hMerge="1">
                  <a:txBody>
                    <a:bodyPr/>
                    <a:lstStyle/>
                    <a:p>
                      <a:endParaRPr lang="pl-PL" dirty="0"/>
                    </a:p>
                  </a:txBody>
                  <a:tcPr/>
                </a:tc>
              </a:tr>
              <a:tr h="323575">
                <a:tc>
                  <a:txBody>
                    <a:bodyPr/>
                    <a:lstStyle/>
                    <a:p>
                      <a:r>
                        <a:rPr lang="pl-PL" dirty="0" smtClean="0"/>
                        <a:t>DOMENA</a:t>
                      </a:r>
                      <a:endParaRPr lang="pl-PL" dirty="0"/>
                    </a:p>
                  </a:txBody>
                  <a:tcPr/>
                </a:tc>
                <a:tc>
                  <a:txBody>
                    <a:bodyPr/>
                    <a:lstStyle/>
                    <a:p>
                      <a:r>
                        <a:rPr lang="pl-PL" dirty="0" smtClean="0"/>
                        <a:t>EUKARIONTY</a:t>
                      </a:r>
                      <a:endParaRPr lang="pl-PL" dirty="0"/>
                    </a:p>
                  </a:txBody>
                  <a:tcPr/>
                </a:tc>
              </a:tr>
              <a:tr h="323575">
                <a:tc>
                  <a:txBody>
                    <a:bodyPr/>
                    <a:lstStyle/>
                    <a:p>
                      <a:r>
                        <a:rPr lang="pl-PL" dirty="0" smtClean="0"/>
                        <a:t>KRÓLESTWO</a:t>
                      </a:r>
                      <a:endParaRPr lang="pl-PL" dirty="0"/>
                    </a:p>
                  </a:txBody>
                  <a:tcPr/>
                </a:tc>
                <a:tc>
                  <a:txBody>
                    <a:bodyPr/>
                    <a:lstStyle/>
                    <a:p>
                      <a:r>
                        <a:rPr lang="pl-PL" dirty="0" smtClean="0"/>
                        <a:t>ROŚLINY</a:t>
                      </a:r>
                      <a:endParaRPr lang="pl-PL" dirty="0"/>
                    </a:p>
                  </a:txBody>
                  <a:tcPr/>
                </a:tc>
              </a:tr>
              <a:tr h="558499">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558499">
                <a:tc>
                  <a:txBody>
                    <a:bodyPr/>
                    <a:lstStyle/>
                    <a:p>
                      <a:r>
                        <a:rPr lang="pl-PL" dirty="0" smtClean="0"/>
                        <a:t>KLAD</a:t>
                      </a:r>
                      <a:endParaRPr lang="pl-PL" dirty="0"/>
                    </a:p>
                  </a:txBody>
                  <a:tcPr/>
                </a:tc>
                <a:tc>
                  <a:txBody>
                    <a:bodyPr/>
                    <a:lstStyle/>
                    <a:p>
                      <a:r>
                        <a:rPr lang="pl-PL" dirty="0" smtClean="0"/>
                        <a:t>ROŚLINY NASIENNE</a:t>
                      </a:r>
                      <a:endParaRPr lang="pl-PL" dirty="0"/>
                    </a:p>
                  </a:txBody>
                  <a:tcPr/>
                </a:tc>
              </a:tr>
              <a:tr h="558499">
                <a:tc>
                  <a:txBody>
                    <a:bodyPr/>
                    <a:lstStyle/>
                    <a:p>
                      <a:r>
                        <a:rPr lang="pl-PL" dirty="0" smtClean="0"/>
                        <a:t>KLASA</a:t>
                      </a:r>
                      <a:endParaRPr lang="pl-PL" dirty="0"/>
                    </a:p>
                  </a:txBody>
                  <a:tcPr/>
                </a:tc>
                <a:tc>
                  <a:txBody>
                    <a:bodyPr/>
                    <a:lstStyle/>
                    <a:p>
                      <a:r>
                        <a:rPr lang="pl-PL" dirty="0" smtClean="0"/>
                        <a:t>OKRYTONASIENNE</a:t>
                      </a:r>
                      <a:endParaRPr lang="pl-PL" dirty="0"/>
                    </a:p>
                  </a:txBody>
                  <a:tcPr/>
                </a:tc>
              </a:tr>
              <a:tr h="558499">
                <a:tc>
                  <a:txBody>
                    <a:bodyPr/>
                    <a:lstStyle/>
                    <a:p>
                      <a:r>
                        <a:rPr lang="pl-PL" dirty="0" smtClean="0"/>
                        <a:t>KLAD</a:t>
                      </a:r>
                      <a:endParaRPr lang="pl-PL" dirty="0"/>
                    </a:p>
                  </a:txBody>
                  <a:tcPr/>
                </a:tc>
                <a:tc>
                  <a:txBody>
                    <a:bodyPr/>
                    <a:lstStyle/>
                    <a:p>
                      <a:r>
                        <a:rPr lang="pl-PL" dirty="0" smtClean="0"/>
                        <a:t>KLAD RÓŻOWYCH</a:t>
                      </a:r>
                      <a:endParaRPr lang="pl-PL" dirty="0"/>
                    </a:p>
                  </a:txBody>
                  <a:tcPr/>
                </a:tc>
              </a:tr>
              <a:tr h="323575">
                <a:tc>
                  <a:txBody>
                    <a:bodyPr/>
                    <a:lstStyle/>
                    <a:p>
                      <a:r>
                        <a:rPr lang="pl-PL" dirty="0" smtClean="0"/>
                        <a:t>RZĄD</a:t>
                      </a:r>
                      <a:endParaRPr lang="pl-PL" dirty="0"/>
                    </a:p>
                  </a:txBody>
                  <a:tcPr/>
                </a:tc>
                <a:tc>
                  <a:txBody>
                    <a:bodyPr/>
                    <a:lstStyle/>
                    <a:p>
                      <a:r>
                        <a:rPr lang="pl-PL" dirty="0" smtClean="0"/>
                        <a:t>ŚLAZOWCE</a:t>
                      </a:r>
                      <a:endParaRPr lang="pl-PL" dirty="0"/>
                    </a:p>
                  </a:txBody>
                  <a:tcPr/>
                </a:tc>
              </a:tr>
              <a:tr h="323575">
                <a:tc>
                  <a:txBody>
                    <a:bodyPr/>
                    <a:lstStyle/>
                    <a:p>
                      <a:r>
                        <a:rPr lang="pl-PL" dirty="0" smtClean="0"/>
                        <a:t>RODZINA</a:t>
                      </a:r>
                      <a:endParaRPr lang="pl-PL" dirty="0"/>
                    </a:p>
                  </a:txBody>
                  <a:tcPr/>
                </a:tc>
                <a:tc>
                  <a:txBody>
                    <a:bodyPr/>
                    <a:lstStyle/>
                    <a:p>
                      <a:r>
                        <a:rPr lang="pl-PL" dirty="0" smtClean="0"/>
                        <a:t>ŚLAZOWATE</a:t>
                      </a:r>
                      <a:endParaRPr lang="pl-PL" dirty="0"/>
                    </a:p>
                  </a:txBody>
                  <a:tcPr/>
                </a:tc>
              </a:tr>
              <a:tr h="323575">
                <a:tc>
                  <a:txBody>
                    <a:bodyPr/>
                    <a:lstStyle/>
                    <a:p>
                      <a:r>
                        <a:rPr lang="pl-PL" dirty="0" smtClean="0"/>
                        <a:t>RODZAJ</a:t>
                      </a:r>
                      <a:endParaRPr lang="pl-PL" dirty="0"/>
                    </a:p>
                  </a:txBody>
                  <a:tcPr/>
                </a:tc>
                <a:tc>
                  <a:txBody>
                    <a:bodyPr/>
                    <a:lstStyle/>
                    <a:p>
                      <a:r>
                        <a:rPr lang="pl-PL" dirty="0" smtClean="0"/>
                        <a:t>LIPA</a:t>
                      </a:r>
                      <a:endParaRPr lang="pl-PL" dirty="0"/>
                    </a:p>
                  </a:txBody>
                  <a:tcPr/>
                </a:tc>
              </a:tr>
              <a:tr h="558499">
                <a:tc>
                  <a:txBody>
                    <a:bodyPr/>
                    <a:lstStyle/>
                    <a:p>
                      <a:r>
                        <a:rPr lang="pl-PL" dirty="0" smtClean="0"/>
                        <a:t>GATUNEK</a:t>
                      </a:r>
                      <a:endParaRPr lang="pl-PL" dirty="0"/>
                    </a:p>
                  </a:txBody>
                  <a:tcPr/>
                </a:tc>
                <a:tc>
                  <a:txBody>
                    <a:bodyPr/>
                    <a:lstStyle/>
                    <a:p>
                      <a:r>
                        <a:rPr lang="pl-PL" dirty="0" smtClean="0"/>
                        <a:t>LIPA</a:t>
                      </a:r>
                      <a:r>
                        <a:rPr lang="pl-PL" baseline="0" dirty="0" smtClean="0"/>
                        <a:t> DROBNOLISTNA</a:t>
                      </a:r>
                      <a:endParaRPr lang="pl-PL" dirty="0"/>
                    </a:p>
                  </a:txBody>
                  <a:tcPr/>
                </a:tc>
              </a:tr>
            </a:tbl>
          </a:graphicData>
        </a:graphic>
      </p:graphicFrame>
      <p:pic>
        <p:nvPicPr>
          <p:cNvPr id="11" name="Symbol zastępczy zawartości 10" descr="pobrany plik.jpg"/>
          <p:cNvPicPr>
            <a:picLocks noGrp="1" noChangeAspect="1"/>
          </p:cNvPicPr>
          <p:nvPr>
            <p:ph sz="half" idx="1"/>
          </p:nvPr>
        </p:nvPicPr>
        <p:blipFill>
          <a:blip r:embed="rId2" cstate="print"/>
          <a:stretch>
            <a:fillRect/>
          </a:stretch>
        </p:blipFill>
        <p:spPr>
          <a:xfrm>
            <a:off x="899592" y="2132856"/>
            <a:ext cx="3514930" cy="3229530"/>
          </a:xfrm>
          <a:prstGeom prst="rect">
            <a:avLst/>
          </a:prstGeom>
          <a:ln>
            <a:noFill/>
          </a:ln>
          <a:effectLst>
            <a:softEdge rad="112500"/>
          </a:effectLst>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Tilia_cordata_-_Köhler–s_Medizinal-Pflanzen-139.jpg"/>
          <p:cNvPicPr>
            <a:picLocks noGrp="1" noChangeAspect="1"/>
          </p:cNvPicPr>
          <p:nvPr>
            <p:ph sz="half" idx="1"/>
          </p:nvPr>
        </p:nvPicPr>
        <p:blipFill>
          <a:blip r:embed="rId2" cstate="print"/>
          <a:stretch>
            <a:fillRect/>
          </a:stretch>
        </p:blipFill>
        <p:spPr>
          <a:xfrm>
            <a:off x="357158" y="785794"/>
            <a:ext cx="4182419" cy="5221306"/>
          </a:xfrm>
          <a:prstGeom prst="rect">
            <a:avLst/>
          </a:prstGeom>
          <a:ln>
            <a:noFill/>
          </a:ln>
          <a:effectLst>
            <a:softEdge rad="112500"/>
          </a:effectLst>
        </p:spPr>
      </p:pic>
      <p:sp>
        <p:nvSpPr>
          <p:cNvPr id="3" name="Symbol zastępczy zawartości 2"/>
          <p:cNvSpPr>
            <a:spLocks noGrp="1"/>
          </p:cNvSpPr>
          <p:nvPr>
            <p:ph sz="half" idx="2"/>
          </p:nvPr>
        </p:nvSpPr>
        <p:spPr>
          <a:xfrm>
            <a:off x="4644008" y="1124744"/>
            <a:ext cx="4038600" cy="6165304"/>
          </a:xfrm>
        </p:spPr>
        <p:txBody>
          <a:bodyPr>
            <a:normAutofit/>
          </a:bodyPr>
          <a:lstStyle/>
          <a:p>
            <a:pPr algn="ctr">
              <a:buNone/>
            </a:pPr>
            <a:r>
              <a:rPr lang="pl-PL" sz="1800" dirty="0" smtClean="0"/>
              <a:t>  W Polsce występuje na terenie całego kraju</a:t>
            </a:r>
            <a:r>
              <a:rPr lang="pl-PL" sz="1800" dirty="0" smtClean="0"/>
              <a:t>.</a:t>
            </a:r>
          </a:p>
          <a:p>
            <a:pPr algn="ctr">
              <a:buNone/>
            </a:pPr>
            <a:r>
              <a:rPr lang="pl-PL" sz="1800" dirty="0" smtClean="0"/>
              <a:t>Okazałe drzewo ( do ok.30m wysokości). Liście nieco szersze jak dłuższe ( 6x5cm). Brzegi liścia wygięte w górę. Z wierzchu ciemnozielone, spodem niebieskozielone, z rdzawobrunatnymi włoskami w kątach nerwów. Kwiaty skupione po 4-12 w wiszących kwiatostanach. Owoce to kuliste orzeszki. Kwitnie od czerwca do lipca. </a:t>
            </a:r>
            <a:endParaRPr lang="pl-PL" sz="1800" dirty="0" smtClean="0"/>
          </a:p>
          <a:p>
            <a:pPr algn="ctr">
              <a:buNone/>
            </a:pPr>
            <a:endParaRPr lang="pl-PL" sz="1800" dirty="0" smtClean="0"/>
          </a:p>
          <a:p>
            <a:pPr algn="ctr">
              <a:buNone/>
            </a:pPr>
            <a:endParaRPr lang="pl-PL" sz="1800" dirty="0"/>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20px-Linde-schenklengsfeld.jpg"/>
          <p:cNvPicPr>
            <a:picLocks noGrp="1" noChangeAspect="1"/>
          </p:cNvPicPr>
          <p:nvPr>
            <p:ph sz="half" idx="1"/>
          </p:nvPr>
        </p:nvPicPr>
        <p:blipFill>
          <a:blip r:embed="rId2" cstate="print"/>
          <a:stretch>
            <a:fillRect/>
          </a:stretch>
        </p:blipFill>
        <p:spPr>
          <a:xfrm>
            <a:off x="357158" y="2357430"/>
            <a:ext cx="4087846" cy="3028722"/>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229407" cy="4348480"/>
        </p:xfrm>
        <a:graphic>
          <a:graphicData uri="http://schemas.openxmlformats.org/drawingml/2006/table">
            <a:tbl>
              <a:tblPr firstRow="1" bandRow="1">
                <a:tableStyleId>{5C22544A-7EE6-4342-B048-85BDC9FD1C3A}</a:tableStyleId>
              </a:tblPr>
              <a:tblGrid>
                <a:gridCol w="1614805"/>
                <a:gridCol w="2614602"/>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endParaRPr lang="pl-PL" dirty="0"/>
                    </a:p>
                  </a:txBody>
                  <a:tcPr/>
                </a:tc>
              </a:tr>
              <a:tr h="370840">
                <a:tc>
                  <a:txBody>
                    <a:bodyPr/>
                    <a:lstStyle/>
                    <a:p>
                      <a:r>
                        <a:rPr lang="pl-PL" dirty="0" smtClean="0"/>
                        <a:t>RZĄD</a:t>
                      </a:r>
                      <a:endParaRPr lang="pl-PL" dirty="0"/>
                    </a:p>
                  </a:txBody>
                  <a:tcPr/>
                </a:tc>
                <a:tc>
                  <a:txBody>
                    <a:bodyPr/>
                    <a:lstStyle/>
                    <a:p>
                      <a:r>
                        <a:rPr lang="pl-PL" dirty="0" smtClean="0"/>
                        <a:t>ŚLAZOWCE</a:t>
                      </a:r>
                      <a:endParaRPr lang="pl-PL" dirty="0"/>
                    </a:p>
                  </a:txBody>
                  <a:tcPr/>
                </a:tc>
              </a:tr>
              <a:tr h="370840">
                <a:tc>
                  <a:txBody>
                    <a:bodyPr/>
                    <a:lstStyle/>
                    <a:p>
                      <a:r>
                        <a:rPr lang="pl-PL" dirty="0" smtClean="0"/>
                        <a:t>RODZINA</a:t>
                      </a:r>
                      <a:endParaRPr lang="pl-PL" dirty="0"/>
                    </a:p>
                  </a:txBody>
                  <a:tcPr/>
                </a:tc>
                <a:tc>
                  <a:txBody>
                    <a:bodyPr/>
                    <a:lstStyle/>
                    <a:p>
                      <a:r>
                        <a:rPr lang="pl-PL" dirty="0" smtClean="0"/>
                        <a:t>ŚLAZOWATE</a:t>
                      </a:r>
                      <a:endParaRPr lang="pl-PL" dirty="0"/>
                    </a:p>
                  </a:txBody>
                  <a:tcPr/>
                </a:tc>
              </a:tr>
              <a:tr h="370840">
                <a:tc>
                  <a:txBody>
                    <a:bodyPr/>
                    <a:lstStyle/>
                    <a:p>
                      <a:r>
                        <a:rPr lang="pl-PL" dirty="0" smtClean="0"/>
                        <a:t>RODZAJ</a:t>
                      </a:r>
                      <a:endParaRPr lang="pl-PL" dirty="0"/>
                    </a:p>
                  </a:txBody>
                  <a:tcPr/>
                </a:tc>
                <a:tc>
                  <a:txBody>
                    <a:bodyPr/>
                    <a:lstStyle/>
                    <a:p>
                      <a:r>
                        <a:rPr lang="pl-PL" dirty="0" smtClean="0"/>
                        <a:t>LIPA</a:t>
                      </a:r>
                      <a:endParaRPr lang="pl-PL" dirty="0"/>
                    </a:p>
                  </a:txBody>
                  <a:tcPr/>
                </a:tc>
              </a:tr>
              <a:tr h="370840">
                <a:tc>
                  <a:txBody>
                    <a:bodyPr/>
                    <a:lstStyle/>
                    <a:p>
                      <a:r>
                        <a:rPr lang="pl-PL" dirty="0" smtClean="0"/>
                        <a:t>GATUNEK</a:t>
                      </a:r>
                      <a:endParaRPr lang="pl-PL" dirty="0"/>
                    </a:p>
                  </a:txBody>
                  <a:tcPr/>
                </a:tc>
                <a:tc>
                  <a:txBody>
                    <a:bodyPr/>
                    <a:lstStyle/>
                    <a:p>
                      <a:r>
                        <a:rPr lang="pl-PL" dirty="0" smtClean="0"/>
                        <a:t>LIPA</a:t>
                      </a:r>
                      <a:r>
                        <a:rPr lang="pl-PL" baseline="0" dirty="0" smtClean="0"/>
                        <a:t> SZEROKOLISTNA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LIPA SZEROKOLISTNA</a:t>
            </a:r>
            <a:endParaRPr lang="pl-PL" dirty="0"/>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Tilia_platyphyllos_Sturm61.jpg"/>
          <p:cNvPicPr>
            <a:picLocks noGrp="1" noChangeAspect="1"/>
          </p:cNvPicPr>
          <p:nvPr>
            <p:ph sz="half" idx="1"/>
          </p:nvPr>
        </p:nvPicPr>
        <p:blipFill>
          <a:blip r:embed="rId2" cstate="print"/>
          <a:stretch>
            <a:fillRect/>
          </a:stretch>
        </p:blipFill>
        <p:spPr>
          <a:xfrm>
            <a:off x="428596" y="285728"/>
            <a:ext cx="3857636" cy="5786454"/>
          </a:xfrm>
          <a:prstGeom prst="rect">
            <a:avLst/>
          </a:prstGeom>
          <a:ln>
            <a:noFill/>
          </a:ln>
          <a:effectLst>
            <a:softEdge rad="112500"/>
          </a:effectLst>
        </p:spPr>
      </p:pic>
      <p:sp>
        <p:nvSpPr>
          <p:cNvPr id="3" name="Symbol zastępczy zawartości 2"/>
          <p:cNvSpPr>
            <a:spLocks noGrp="1"/>
          </p:cNvSpPr>
          <p:nvPr>
            <p:ph sz="half" idx="2"/>
          </p:nvPr>
        </p:nvSpPr>
        <p:spPr>
          <a:xfrm>
            <a:off x="4643438" y="2332037"/>
            <a:ext cx="4038600" cy="4525963"/>
          </a:xfrm>
        </p:spPr>
        <p:txBody>
          <a:bodyPr/>
          <a:lstStyle/>
          <a:p>
            <a:pPr algn="ctr">
              <a:buNone/>
            </a:pPr>
            <a:r>
              <a:rPr lang="pl-PL" dirty="0" smtClean="0"/>
              <a:t>  W Polsce występuje głównie na południu.</a:t>
            </a:r>
            <a:endParaRPr lang="pl-PL" dirty="0"/>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28596" y="2071678"/>
            <a:ext cx="8258204" cy="4519440"/>
          </a:xfrm>
        </p:spPr>
        <p:txBody>
          <a:bodyPr/>
          <a:lstStyle/>
          <a:p>
            <a:r>
              <a:rPr lang="pl-PL" u="sng" dirty="0" smtClean="0">
                <a:solidFill>
                  <a:schemeClr val="tx2">
                    <a:lumMod val="50000"/>
                  </a:schemeClr>
                </a:solidFill>
              </a:rPr>
              <a:t>ROŚLINA LECZNICZA </a:t>
            </a:r>
            <a:r>
              <a:rPr lang="pl-PL" dirty="0" smtClean="0"/>
              <a:t>–preparaty wykonane z tego surowca używane są jako środki napotne, przeciwzapalne.</a:t>
            </a:r>
          </a:p>
          <a:p>
            <a:r>
              <a:rPr lang="pl-PL" u="sng" dirty="0" smtClean="0">
                <a:solidFill>
                  <a:schemeClr val="tx2">
                    <a:lumMod val="50000"/>
                  </a:schemeClr>
                </a:solidFill>
              </a:rPr>
              <a:t>DREWNO</a:t>
            </a:r>
            <a:r>
              <a:rPr lang="pl-PL" dirty="0" smtClean="0"/>
              <a:t> –miękkie, dlatego stosuje się je w rzeźbiarstwie.</a:t>
            </a:r>
          </a:p>
          <a:p>
            <a:r>
              <a:rPr lang="pl-PL" u="sng" dirty="0" smtClean="0">
                <a:solidFill>
                  <a:schemeClr val="tx2">
                    <a:lumMod val="50000"/>
                  </a:schemeClr>
                </a:solidFill>
              </a:rPr>
              <a:t> ŁYKO </a:t>
            </a:r>
            <a:r>
              <a:rPr lang="pl-PL" dirty="0" smtClean="0"/>
              <a:t>– do wytwarzania plecionki i maty. </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7972452" cy="4525963"/>
          </a:xfrm>
        </p:spPr>
        <p:txBody>
          <a:bodyPr/>
          <a:lstStyle/>
          <a:p>
            <a:r>
              <a:rPr lang="pl-PL" u="sng" dirty="0" smtClean="0">
                <a:solidFill>
                  <a:schemeClr val="accent1"/>
                </a:solidFill>
              </a:rPr>
              <a:t>ROŚLINA OZDOBNA </a:t>
            </a:r>
            <a:r>
              <a:rPr lang="pl-PL" dirty="0" smtClean="0"/>
              <a:t>-krzew w parkach, przydomowych ogródkach, na skwerach.</a:t>
            </a:r>
          </a:p>
          <a:p>
            <a:pPr>
              <a:buNone/>
            </a:pPr>
            <a:r>
              <a:rPr lang="pl-PL" dirty="0" smtClean="0"/>
              <a:t>	Olejek eteryczny kwiatów jest stosowany do produkcji perfum. Bardzo twarde drewno ma delikatną strukturę i daje </a:t>
            </a:r>
            <a:br>
              <a:rPr lang="pl-PL" dirty="0" smtClean="0"/>
            </a:br>
            <a:r>
              <a:rPr lang="pl-PL" dirty="0" smtClean="0"/>
              <a:t>się dobrze polerować.</a:t>
            </a:r>
          </a:p>
          <a:p>
            <a:endParaRPr lang="pl-PL" sz="2400"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morus-alba-morwa-biala-f_147785.jpg"/>
          <p:cNvPicPr>
            <a:picLocks noGrp="1" noChangeAspect="1"/>
          </p:cNvPicPr>
          <p:nvPr>
            <p:ph sz="half" idx="1"/>
          </p:nvPr>
        </p:nvPicPr>
        <p:blipFill>
          <a:blip r:embed="rId2" cstate="print"/>
          <a:stretch>
            <a:fillRect/>
          </a:stretch>
        </p:blipFill>
        <p:spPr>
          <a:xfrm>
            <a:off x="457200" y="2035791"/>
            <a:ext cx="4038600" cy="3416656"/>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34848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t>SYSTEMATYKA</a:t>
                      </a:r>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MORWOWATE</a:t>
                      </a:r>
                      <a:endParaRPr lang="pl-PL" dirty="0"/>
                    </a:p>
                  </a:txBody>
                  <a:tcPr/>
                </a:tc>
              </a:tr>
              <a:tr h="370840">
                <a:tc>
                  <a:txBody>
                    <a:bodyPr/>
                    <a:lstStyle/>
                    <a:p>
                      <a:r>
                        <a:rPr lang="pl-PL" dirty="0" smtClean="0"/>
                        <a:t>RODZAJ</a:t>
                      </a:r>
                      <a:endParaRPr lang="pl-PL" dirty="0"/>
                    </a:p>
                  </a:txBody>
                  <a:tcPr/>
                </a:tc>
                <a:tc>
                  <a:txBody>
                    <a:bodyPr/>
                    <a:lstStyle/>
                    <a:p>
                      <a:r>
                        <a:rPr lang="pl-PL" dirty="0" smtClean="0"/>
                        <a:t>MORWA</a:t>
                      </a:r>
                      <a:endParaRPr lang="pl-PL" dirty="0"/>
                    </a:p>
                  </a:txBody>
                  <a:tcPr/>
                </a:tc>
              </a:tr>
              <a:tr h="370840">
                <a:tc>
                  <a:txBody>
                    <a:bodyPr/>
                    <a:lstStyle/>
                    <a:p>
                      <a:r>
                        <a:rPr lang="pl-PL" dirty="0" smtClean="0"/>
                        <a:t>GATUNEK</a:t>
                      </a:r>
                      <a:endParaRPr lang="pl-PL" dirty="0"/>
                    </a:p>
                  </a:txBody>
                  <a:tcPr/>
                </a:tc>
                <a:tc>
                  <a:txBody>
                    <a:bodyPr/>
                    <a:lstStyle/>
                    <a:p>
                      <a:r>
                        <a:rPr lang="pl-PL" dirty="0" smtClean="0"/>
                        <a:t>MORWA</a:t>
                      </a:r>
                      <a:r>
                        <a:rPr lang="pl-PL" baseline="0" dirty="0" smtClean="0"/>
                        <a:t> BIAŁA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MORWA BIAŁA</a:t>
            </a:r>
            <a:endParaRPr lang="pl-PL" dirty="0"/>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150px-MAlba23032008.JPG"/>
          <p:cNvPicPr>
            <a:picLocks noGrp="1" noChangeAspect="1"/>
          </p:cNvPicPr>
          <p:nvPr>
            <p:ph sz="half" idx="2"/>
          </p:nvPr>
        </p:nvPicPr>
        <p:blipFill>
          <a:blip r:embed="rId2" cstate="print"/>
          <a:stretch>
            <a:fillRect/>
          </a:stretch>
        </p:blipFill>
        <p:spPr>
          <a:xfrm>
            <a:off x="2915816" y="3356992"/>
            <a:ext cx="3429024" cy="2583198"/>
          </a:xfrm>
          <a:prstGeom prst="rect">
            <a:avLst/>
          </a:prstGeom>
          <a:ln>
            <a:noFill/>
          </a:ln>
          <a:effectLst>
            <a:softEdge rad="112500"/>
          </a:effectLst>
        </p:spPr>
      </p:pic>
      <p:pic>
        <p:nvPicPr>
          <p:cNvPr id="1026" name="Picture 2" descr="C:\Users\Ania\Pictures\images.jpg"/>
          <p:cNvPicPr>
            <a:picLocks noGrp="1" noChangeAspect="1" noChangeArrowheads="1"/>
          </p:cNvPicPr>
          <p:nvPr>
            <p:ph sz="half" idx="1"/>
          </p:nvPr>
        </p:nvPicPr>
        <p:blipFill>
          <a:blip r:embed="rId3" cstate="print"/>
          <a:srcRect/>
          <a:stretch>
            <a:fillRect/>
          </a:stretch>
        </p:blipFill>
        <p:spPr bwMode="auto">
          <a:xfrm>
            <a:off x="827584" y="764704"/>
            <a:ext cx="2980166" cy="2232248"/>
          </a:xfrm>
          <a:prstGeom prst="rect">
            <a:avLst/>
          </a:prstGeom>
          <a:ln>
            <a:noFill/>
          </a:ln>
          <a:effectLst>
            <a:softEdge rad="112500"/>
          </a:effectLst>
        </p:spPr>
      </p:pic>
      <p:sp>
        <p:nvSpPr>
          <p:cNvPr id="9" name="pole tekstowe 8"/>
          <p:cNvSpPr txBox="1"/>
          <p:nvPr/>
        </p:nvSpPr>
        <p:spPr>
          <a:xfrm>
            <a:off x="4572000" y="1268760"/>
            <a:ext cx="4032448" cy="1477328"/>
          </a:xfrm>
          <a:prstGeom prst="rect">
            <a:avLst/>
          </a:prstGeom>
          <a:noFill/>
        </p:spPr>
        <p:txBody>
          <a:bodyPr wrap="square" rtlCol="0">
            <a:spAutoFit/>
          </a:bodyPr>
          <a:lstStyle/>
          <a:p>
            <a:r>
              <a:rPr lang="pl-PL" dirty="0" smtClean="0"/>
              <a:t>Drzewo o wysokości do 10-15m.  Liście 7-18cm długości i 8 szerokości, u nasady sercowato wcięte, różne w kształcie. Owoce to jadalne, białawe nibyjagody.  </a:t>
            </a:r>
            <a:endParaRPr lang="pl-PL" dirty="0"/>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28596" y="1916832"/>
            <a:ext cx="8115328" cy="4941168"/>
          </a:xfrm>
        </p:spPr>
        <p:txBody>
          <a:bodyPr/>
          <a:lstStyle/>
          <a:p>
            <a:r>
              <a:rPr lang="pl-PL" u="sng" dirty="0" smtClean="0">
                <a:solidFill>
                  <a:schemeClr val="tx2">
                    <a:lumMod val="50000"/>
                  </a:schemeClr>
                </a:solidFill>
              </a:rPr>
              <a:t>ROŚLINA LECZNICZA- </a:t>
            </a:r>
            <a:r>
              <a:rPr lang="pl-PL" dirty="0" smtClean="0"/>
              <a:t>liście wykazują właściwości lecznicze, działają stabilizująco na poziom cukru we krwi.</a:t>
            </a:r>
          </a:p>
          <a:p>
            <a:r>
              <a:rPr lang="pl-PL" u="sng" dirty="0" smtClean="0">
                <a:solidFill>
                  <a:schemeClr val="tx2">
                    <a:lumMod val="50000"/>
                  </a:schemeClr>
                </a:solidFill>
              </a:rPr>
              <a:t>DREWNO</a:t>
            </a:r>
            <a:r>
              <a:rPr lang="pl-PL" dirty="0" smtClean="0"/>
              <a:t> –wykorzystywane do produkcji mebli i wyrobów tokarskich</a:t>
            </a:r>
            <a:r>
              <a:rPr lang="pl-PL" dirty="0" smtClean="0"/>
              <a:t>.</a:t>
            </a:r>
          </a:p>
          <a:p>
            <a:r>
              <a:rPr lang="pl-PL" dirty="0" smtClean="0"/>
              <a:t>Najważniejsza roślina pokarmowa dla gąsienic jedwabnika.</a:t>
            </a:r>
            <a:endParaRPr lang="pl-PL" dirty="0"/>
          </a:p>
        </p:txBody>
      </p:sp>
      <p:sp>
        <p:nvSpPr>
          <p:cNvPr id="4" name="Tytuł 3"/>
          <p:cNvSpPr>
            <a:spLocks noGrp="1"/>
          </p:cNvSpPr>
          <p:nvPr>
            <p:ph type="title"/>
          </p:nvPr>
        </p:nvSpPr>
        <p:spPr>
          <a:xfrm>
            <a:off x="457200" y="274638"/>
            <a:ext cx="8229600" cy="1858218"/>
          </a:xfrm>
        </p:spPr>
        <p:txBody>
          <a:bodyPr/>
          <a:lstStyle/>
          <a:p>
            <a:pPr algn="ctr"/>
            <a:r>
              <a:rPr lang="pl-PL" dirty="0" smtClean="0"/>
              <a:t>ZASTOSOWANIA</a:t>
            </a:r>
            <a:endParaRPr lang="pl-PL" dirty="0"/>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1058.jpeg"/>
          <p:cNvPicPr>
            <a:picLocks noGrp="1" noChangeAspect="1"/>
          </p:cNvPicPr>
          <p:nvPr>
            <p:ph sz="half" idx="1"/>
          </p:nvPr>
        </p:nvPicPr>
        <p:blipFill>
          <a:blip r:embed="rId2" cstate="print"/>
          <a:stretch>
            <a:fillRect/>
          </a:stretch>
        </p:blipFill>
        <p:spPr>
          <a:xfrm>
            <a:off x="357158" y="2124868"/>
            <a:ext cx="3833842" cy="3620851"/>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612640"/>
        </p:xfrm>
        <a:graphic>
          <a:graphicData uri="http://schemas.openxmlformats.org/drawingml/2006/table">
            <a:tbl>
              <a:tblPr firstRow="1" bandRow="1">
                <a:tableStyleId>{5C22544A-7EE6-4342-B048-85BDC9FD1C3A}</a:tableStyleId>
              </a:tblPr>
              <a:tblGrid>
                <a:gridCol w="1781188"/>
                <a:gridCol w="2257412"/>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t>SYSTEMATYKA</a:t>
                      </a:r>
                    </a:p>
                  </a:txBody>
                  <a:tcPr/>
                </a:tc>
                <a:tc hMerge="1">
                  <a:txBody>
                    <a:bodyPr/>
                    <a:lstStyle/>
                    <a:p>
                      <a:endParaRPr lang="pl-PL" dirty="0"/>
                    </a:p>
                  </a:txBody>
                  <a:tcPr/>
                </a:tc>
              </a:tr>
              <a:tr h="291138">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BUKOWCE</a:t>
                      </a:r>
                      <a:endParaRPr lang="pl-PL" dirty="0"/>
                    </a:p>
                  </a:txBody>
                  <a:tcPr/>
                </a:tc>
              </a:tr>
              <a:tr h="370840">
                <a:tc>
                  <a:txBody>
                    <a:bodyPr/>
                    <a:lstStyle/>
                    <a:p>
                      <a:r>
                        <a:rPr lang="pl-PL" dirty="0" smtClean="0"/>
                        <a:t>RODZINA</a:t>
                      </a:r>
                      <a:endParaRPr lang="pl-PL" dirty="0"/>
                    </a:p>
                  </a:txBody>
                  <a:tcPr/>
                </a:tc>
                <a:tc>
                  <a:txBody>
                    <a:bodyPr/>
                    <a:lstStyle/>
                    <a:p>
                      <a:r>
                        <a:rPr lang="pl-PL" dirty="0" smtClean="0"/>
                        <a:t>BRZOZOWATE</a:t>
                      </a:r>
                      <a:endParaRPr lang="pl-PL" dirty="0"/>
                    </a:p>
                  </a:txBody>
                  <a:tcPr/>
                </a:tc>
              </a:tr>
              <a:tr h="370840">
                <a:tc>
                  <a:txBody>
                    <a:bodyPr/>
                    <a:lstStyle/>
                    <a:p>
                      <a:r>
                        <a:rPr lang="pl-PL" dirty="0" smtClean="0"/>
                        <a:t>RODZAJ</a:t>
                      </a:r>
                      <a:endParaRPr lang="pl-PL" dirty="0"/>
                    </a:p>
                  </a:txBody>
                  <a:tcPr/>
                </a:tc>
                <a:tc>
                  <a:txBody>
                    <a:bodyPr/>
                    <a:lstStyle/>
                    <a:p>
                      <a:r>
                        <a:rPr lang="pl-PL" dirty="0" smtClean="0"/>
                        <a:t>OLSZA</a:t>
                      </a:r>
                      <a:endParaRPr lang="pl-PL" dirty="0"/>
                    </a:p>
                  </a:txBody>
                  <a:tcPr/>
                </a:tc>
              </a:tr>
              <a:tr h="370840">
                <a:tc>
                  <a:txBody>
                    <a:bodyPr/>
                    <a:lstStyle/>
                    <a:p>
                      <a:r>
                        <a:rPr lang="pl-PL" dirty="0" smtClean="0"/>
                        <a:t>GATUNEK</a:t>
                      </a:r>
                      <a:endParaRPr lang="pl-PL" dirty="0"/>
                    </a:p>
                  </a:txBody>
                  <a:tcPr/>
                </a:tc>
                <a:tc>
                  <a:txBody>
                    <a:bodyPr/>
                    <a:lstStyle/>
                    <a:p>
                      <a:r>
                        <a:rPr lang="pl-PL" dirty="0" smtClean="0"/>
                        <a:t>OLSZA CZARNA</a:t>
                      </a:r>
                      <a:endParaRPr lang="pl-PL" dirty="0"/>
                    </a:p>
                  </a:txBody>
                  <a:tcPr/>
                </a:tc>
              </a:tr>
              <a:tr h="370840">
                <a:tc>
                  <a:txBody>
                    <a:bodyPr/>
                    <a:lstStyle/>
                    <a:p>
                      <a:endParaRPr lang="pl-PL" dirty="0"/>
                    </a:p>
                  </a:txBody>
                  <a:tcPr/>
                </a:tc>
                <a:tc>
                  <a:txBody>
                    <a:bodyPr/>
                    <a:lstStyle/>
                    <a:p>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OLSZA CZARNA</a:t>
            </a:r>
            <a:endParaRPr lang="pl-PL" dirty="0"/>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Alnus_glutinosa0.jpg"/>
          <p:cNvPicPr>
            <a:picLocks noGrp="1" noChangeAspect="1"/>
          </p:cNvPicPr>
          <p:nvPr>
            <p:ph sz="half" idx="1"/>
          </p:nvPr>
        </p:nvPicPr>
        <p:blipFill>
          <a:blip r:embed="rId2" cstate="print"/>
          <a:stretch>
            <a:fillRect/>
          </a:stretch>
        </p:blipFill>
        <p:spPr>
          <a:xfrm>
            <a:off x="467544" y="1340768"/>
            <a:ext cx="2199758" cy="3607604"/>
          </a:xfrm>
          <a:prstGeom prst="rect">
            <a:avLst/>
          </a:prstGeom>
          <a:ln>
            <a:noFill/>
          </a:ln>
          <a:effectLst>
            <a:softEdge rad="112500"/>
          </a:effectLst>
        </p:spPr>
      </p:pic>
      <p:sp>
        <p:nvSpPr>
          <p:cNvPr id="3" name="Symbol zastępczy zawartości 2"/>
          <p:cNvSpPr>
            <a:spLocks noGrp="1"/>
          </p:cNvSpPr>
          <p:nvPr>
            <p:ph sz="half" idx="2"/>
          </p:nvPr>
        </p:nvSpPr>
        <p:spPr>
          <a:xfrm>
            <a:off x="2771800" y="188640"/>
            <a:ext cx="5909870" cy="6178691"/>
          </a:xfrm>
        </p:spPr>
        <p:txBody>
          <a:bodyPr>
            <a:noAutofit/>
          </a:bodyPr>
          <a:lstStyle/>
          <a:p>
            <a:pPr algn="ctr">
              <a:buNone/>
            </a:pPr>
            <a:r>
              <a:rPr lang="pl-PL" sz="1800" dirty="0" smtClean="0"/>
              <a:t>  Olsza czarna </a:t>
            </a:r>
            <a:r>
              <a:rPr lang="pl-PL" sz="1800" dirty="0" smtClean="0"/>
              <a:t>to </a:t>
            </a:r>
            <a:r>
              <a:rPr lang="pl-PL" sz="1800" dirty="0" smtClean="0"/>
              <a:t>jedno </a:t>
            </a:r>
            <a:br>
              <a:rPr lang="pl-PL" sz="1800" dirty="0" smtClean="0"/>
            </a:br>
            <a:r>
              <a:rPr lang="pl-PL" sz="1800" dirty="0" smtClean="0"/>
              <a:t>z ważniejszych drzew wilgotnych zarośli nadbrzeżnych </a:t>
            </a:r>
            <a:r>
              <a:rPr lang="pl-PL" sz="1800" dirty="0" smtClean="0"/>
              <a:t>i </a:t>
            </a:r>
            <a:r>
              <a:rPr lang="pl-PL" sz="1800" dirty="0" smtClean="0"/>
              <a:t>lasów łęgowych niżu.</a:t>
            </a:r>
          </a:p>
          <a:p>
            <a:pPr algn="ctr">
              <a:buNone/>
            </a:pPr>
            <a:r>
              <a:rPr lang="pl-PL" sz="1800" dirty="0" smtClean="0"/>
              <a:t>Olsza czarna – gatunek drzewa należącego do rodziny brzozowatych. Olsza czarna to jedno z ważniejszych drzew wilgotnych zarośli nadbrzeżnych i lasów łęgowych niżu.	</a:t>
            </a:r>
            <a:r>
              <a:rPr lang="pl-PL" sz="1800" dirty="0" smtClean="0"/>
              <a:t>Drzewo</a:t>
            </a:r>
            <a:r>
              <a:rPr lang="pl-PL" sz="1800" dirty="0" smtClean="0"/>
              <a:t> </a:t>
            </a:r>
            <a:r>
              <a:rPr lang="pl-PL" sz="1800" dirty="0" smtClean="0"/>
              <a:t>osiągające </a:t>
            </a:r>
            <a:r>
              <a:rPr lang="pl-PL" sz="1800" dirty="0" smtClean="0"/>
              <a:t>wysokość do 40 m z rozłożystą koroną. Ma dużą zdolność do tworzenia odrostów ze ściętych pni. </a:t>
            </a:r>
            <a:r>
              <a:rPr lang="pl-PL" sz="1800" dirty="0" smtClean="0"/>
              <a:t>Kora</a:t>
            </a:r>
            <a:r>
              <a:rPr lang="pl-PL" sz="1800" dirty="0" smtClean="0"/>
              <a:t> </a:t>
            </a:r>
            <a:r>
              <a:rPr lang="pl-PL" sz="1800" dirty="0" smtClean="0"/>
              <a:t>ciemnoszara</a:t>
            </a:r>
            <a:r>
              <a:rPr lang="pl-PL" sz="1800" dirty="0" smtClean="0"/>
              <a:t>, prawie czarna, pękająca. </a:t>
            </a:r>
            <a:r>
              <a:rPr lang="pl-PL" sz="1800" dirty="0" smtClean="0"/>
              <a:t>Liście</a:t>
            </a:r>
            <a:r>
              <a:rPr lang="pl-PL" sz="1800" dirty="0" smtClean="0"/>
              <a:t> </a:t>
            </a:r>
            <a:r>
              <a:rPr lang="pl-PL" sz="1800" dirty="0" smtClean="0"/>
              <a:t>odwrotnie </a:t>
            </a:r>
            <a:r>
              <a:rPr lang="pl-PL" sz="1800" dirty="0" smtClean="0"/>
              <a:t>jajowate, z tępym, lub wyciętym wierzchołkiem, brzeg nierówno podwójnie piłkowany i falisty. Wierzchnia strona błyszcząca. Młode liście są nieco lepkie. Ulistnienie </a:t>
            </a:r>
            <a:r>
              <a:rPr lang="pl-PL" sz="1800" dirty="0" smtClean="0"/>
              <a:t>skrętoległe.</a:t>
            </a:r>
            <a:r>
              <a:rPr lang="pl-PL" sz="1800" dirty="0" smtClean="0"/>
              <a:t> </a:t>
            </a:r>
            <a:r>
              <a:rPr lang="pl-PL" sz="1800" dirty="0" smtClean="0"/>
              <a:t>Kwiaty </a:t>
            </a:r>
            <a:r>
              <a:rPr lang="pl-PL" sz="1800" dirty="0" smtClean="0"/>
              <a:t>zebrane w kotki. Roślina wytwarza je już przed zimą. Kotki męskie wytwarzając duże ilości pyłku. Po przekwitnięciu kotki żeńskie silnie drewnieją. Przypominają swoim wyglądem małe szyszki na długich szypułkach. Owocem jest mały, brunatny orzeszek</a:t>
            </a:r>
            <a:r>
              <a:rPr lang="pl-PL" sz="1800" dirty="0" smtClean="0"/>
              <a:t>. </a:t>
            </a:r>
            <a:r>
              <a:rPr lang="pl-PL" sz="1800" dirty="0" smtClean="0"/>
              <a:t>Polska nazwa drzewa pochodzi od barwy kory, wykorzystywanej niegdyś do farbowania na czarno. </a:t>
            </a:r>
          </a:p>
          <a:p>
            <a:pPr algn="ctr">
              <a:buNone/>
            </a:pPr>
            <a:endParaRPr lang="pl-PL" sz="1800" dirty="0"/>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lsza_szara_002_s.jpg"/>
          <p:cNvPicPr>
            <a:picLocks noGrp="1" noChangeAspect="1"/>
          </p:cNvPicPr>
          <p:nvPr>
            <p:ph sz="half" idx="1"/>
          </p:nvPr>
        </p:nvPicPr>
        <p:blipFill>
          <a:blip r:embed="rId2" cstate="print"/>
          <a:stretch>
            <a:fillRect/>
          </a:stretch>
        </p:blipFill>
        <p:spPr>
          <a:xfrm>
            <a:off x="857224" y="1428736"/>
            <a:ext cx="3265738" cy="4357718"/>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246880"/>
        </p:xfrm>
        <a:graphic>
          <a:graphicData uri="http://schemas.openxmlformats.org/drawingml/2006/table">
            <a:tbl>
              <a:tblPr firstRow="1" bandRow="1">
                <a:tableStyleId>{5C22544A-7EE6-4342-B048-85BDC9FD1C3A}</a:tableStyleId>
              </a:tblPr>
              <a:tblGrid>
                <a:gridCol w="1781188"/>
                <a:gridCol w="2257412"/>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BUKOWCE</a:t>
                      </a:r>
                      <a:endParaRPr lang="pl-PL" dirty="0"/>
                    </a:p>
                  </a:txBody>
                  <a:tcPr/>
                </a:tc>
              </a:tr>
              <a:tr h="370840">
                <a:tc>
                  <a:txBody>
                    <a:bodyPr/>
                    <a:lstStyle/>
                    <a:p>
                      <a:r>
                        <a:rPr lang="pl-PL" dirty="0" smtClean="0"/>
                        <a:t>RODZINA</a:t>
                      </a:r>
                      <a:endParaRPr lang="pl-PL" dirty="0"/>
                    </a:p>
                  </a:txBody>
                  <a:tcPr/>
                </a:tc>
                <a:tc>
                  <a:txBody>
                    <a:bodyPr/>
                    <a:lstStyle/>
                    <a:p>
                      <a:r>
                        <a:rPr lang="pl-PL" dirty="0" smtClean="0"/>
                        <a:t>BRZOZOWATE</a:t>
                      </a:r>
                      <a:endParaRPr lang="pl-PL" dirty="0"/>
                    </a:p>
                  </a:txBody>
                  <a:tcPr/>
                </a:tc>
              </a:tr>
              <a:tr h="370840">
                <a:tc>
                  <a:txBody>
                    <a:bodyPr/>
                    <a:lstStyle/>
                    <a:p>
                      <a:r>
                        <a:rPr lang="pl-PL" dirty="0" smtClean="0"/>
                        <a:t>RODZAJ</a:t>
                      </a:r>
                      <a:endParaRPr lang="pl-PL" dirty="0"/>
                    </a:p>
                  </a:txBody>
                  <a:tcPr/>
                </a:tc>
                <a:tc>
                  <a:txBody>
                    <a:bodyPr/>
                    <a:lstStyle/>
                    <a:p>
                      <a:r>
                        <a:rPr lang="pl-PL" dirty="0" smtClean="0"/>
                        <a:t>OLSZA</a:t>
                      </a:r>
                      <a:endParaRPr lang="pl-PL" dirty="0"/>
                    </a:p>
                  </a:txBody>
                  <a:tcPr/>
                </a:tc>
              </a:tr>
              <a:tr h="370840">
                <a:tc>
                  <a:txBody>
                    <a:bodyPr/>
                    <a:lstStyle/>
                    <a:p>
                      <a:r>
                        <a:rPr lang="pl-PL" dirty="0" smtClean="0"/>
                        <a:t>GATUNEK</a:t>
                      </a:r>
                      <a:endParaRPr lang="pl-PL" dirty="0"/>
                    </a:p>
                  </a:txBody>
                  <a:tcPr/>
                </a:tc>
                <a:tc>
                  <a:txBody>
                    <a:bodyPr/>
                    <a:lstStyle/>
                    <a:p>
                      <a:r>
                        <a:rPr lang="pl-PL" dirty="0" smtClean="0"/>
                        <a:t>OLSZA SZARA</a:t>
                      </a:r>
                      <a:endParaRPr lang="pl-PL" dirty="0"/>
                    </a:p>
                  </a:txBody>
                  <a:tcPr/>
                </a:tc>
              </a:tr>
            </a:tbl>
          </a:graphicData>
        </a:graphic>
      </p:graphicFrame>
      <p:sp>
        <p:nvSpPr>
          <p:cNvPr id="4" name="Tytuł 3"/>
          <p:cNvSpPr>
            <a:spLocks noGrp="1"/>
          </p:cNvSpPr>
          <p:nvPr>
            <p:ph type="title"/>
          </p:nvPr>
        </p:nvSpPr>
        <p:spPr/>
        <p:txBody>
          <a:bodyPr>
            <a:normAutofit/>
          </a:bodyPr>
          <a:lstStyle/>
          <a:p>
            <a:pPr algn="ctr"/>
            <a:r>
              <a:rPr lang="pl-PL" dirty="0" smtClean="0"/>
              <a:t>OLSZA SZARA</a:t>
            </a:r>
            <a:endParaRPr lang="pl-PL" dirty="0"/>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20px-Alnus_incana_rugosa_catkin.jpg"/>
          <p:cNvPicPr>
            <a:picLocks noGrp="1" noChangeAspect="1"/>
          </p:cNvPicPr>
          <p:nvPr>
            <p:ph sz="half" idx="1"/>
          </p:nvPr>
        </p:nvPicPr>
        <p:blipFill>
          <a:blip r:embed="rId2" cstate="print"/>
          <a:stretch>
            <a:fillRect/>
          </a:stretch>
        </p:blipFill>
        <p:spPr>
          <a:xfrm>
            <a:off x="285720" y="500042"/>
            <a:ext cx="3062933" cy="4357718"/>
          </a:xfrm>
          <a:prstGeom prst="rect">
            <a:avLst/>
          </a:prstGeom>
          <a:ln>
            <a:noFill/>
          </a:ln>
          <a:effectLst>
            <a:softEdge rad="112500"/>
          </a:effectLst>
        </p:spPr>
      </p:pic>
      <p:pic>
        <p:nvPicPr>
          <p:cNvPr id="6" name="Symbol zastępczy zawartości 5" descr="250px-Alnus_incana_rugosa_leaves.jpg"/>
          <p:cNvPicPr>
            <a:picLocks noGrp="1" noChangeAspect="1"/>
          </p:cNvPicPr>
          <p:nvPr>
            <p:ph sz="half" idx="2"/>
          </p:nvPr>
        </p:nvPicPr>
        <p:blipFill>
          <a:blip r:embed="rId3" cstate="print"/>
          <a:stretch>
            <a:fillRect/>
          </a:stretch>
        </p:blipFill>
        <p:spPr>
          <a:xfrm>
            <a:off x="3571868" y="3714752"/>
            <a:ext cx="4004858" cy="2643206"/>
          </a:xfrm>
          <a:prstGeom prst="rect">
            <a:avLst/>
          </a:prstGeom>
          <a:ln>
            <a:noFill/>
          </a:ln>
          <a:effectLst>
            <a:softEdge rad="112500"/>
          </a:effectLst>
        </p:spPr>
      </p:pic>
      <p:sp>
        <p:nvSpPr>
          <p:cNvPr id="7" name="pole tekstowe 6"/>
          <p:cNvSpPr txBox="1"/>
          <p:nvPr/>
        </p:nvSpPr>
        <p:spPr>
          <a:xfrm>
            <a:off x="3571868" y="571480"/>
            <a:ext cx="5072098" cy="2677656"/>
          </a:xfrm>
          <a:prstGeom prst="rect">
            <a:avLst/>
          </a:prstGeom>
          <a:noFill/>
        </p:spPr>
        <p:txBody>
          <a:bodyPr wrap="square" rtlCol="0">
            <a:spAutoFit/>
          </a:bodyPr>
          <a:lstStyle/>
          <a:p>
            <a:r>
              <a:rPr lang="pl-PL" sz="2400" dirty="0"/>
              <a:t>W Polsce pospolita na pogórzu sięgając po regiel dolny, rozprzestrzeniła się wzdłuż dolin rzek. Obecnie występuje często na całym niżu, rozpowszechniona w dużym stopniu przez </a:t>
            </a:r>
            <a:r>
              <a:rPr lang="pl-PL" sz="2400" dirty="0" smtClean="0"/>
              <a:t>leśników.</a:t>
            </a:r>
            <a:endParaRPr lang="pl-PL" sz="2400" dirty="0"/>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28596" y="1928802"/>
            <a:ext cx="8258204" cy="4525963"/>
          </a:xfrm>
        </p:spPr>
        <p:txBody>
          <a:bodyPr>
            <a:normAutofit/>
          </a:bodyPr>
          <a:lstStyle/>
          <a:p>
            <a:r>
              <a:rPr lang="pl-PL" dirty="0" smtClean="0"/>
              <a:t>Jako </a:t>
            </a:r>
            <a:r>
              <a:rPr lang="pl-PL" u="sng" dirty="0" smtClean="0">
                <a:solidFill>
                  <a:schemeClr val="tx2">
                    <a:lumMod val="50000"/>
                  </a:schemeClr>
                </a:solidFill>
              </a:rPr>
              <a:t>ROŚLINA PIONERSKA</a:t>
            </a:r>
            <a:r>
              <a:rPr lang="pl-PL" dirty="0" smtClean="0"/>
              <a:t>  bardzo odporna na zanieczyszczenie powietrza sprawdziła się jako doskonały gatunek do rekultywacji hałd, wysypisk i innych nieużytków poprzemysłowych.</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jpg"/>
          <p:cNvPicPr>
            <a:picLocks noGrp="1" noChangeAspect="1"/>
          </p:cNvPicPr>
          <p:nvPr>
            <p:ph sz="half" idx="1"/>
          </p:nvPr>
        </p:nvPicPr>
        <p:blipFill>
          <a:blip r:embed="rId2" cstate="print"/>
          <a:stretch>
            <a:fillRect/>
          </a:stretch>
        </p:blipFill>
        <p:spPr>
          <a:xfrm>
            <a:off x="857224" y="1643050"/>
            <a:ext cx="3112850" cy="428628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78536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BUKOWCE</a:t>
                      </a:r>
                      <a:endParaRPr lang="pl-PL" dirty="0"/>
                    </a:p>
                  </a:txBody>
                  <a:tcPr/>
                </a:tc>
              </a:tr>
              <a:tr h="370840">
                <a:tc>
                  <a:txBody>
                    <a:bodyPr/>
                    <a:lstStyle/>
                    <a:p>
                      <a:r>
                        <a:rPr lang="pl-PL" dirty="0" smtClean="0"/>
                        <a:t>RODZINA</a:t>
                      </a:r>
                      <a:endParaRPr lang="pl-PL" dirty="0"/>
                    </a:p>
                  </a:txBody>
                  <a:tcPr/>
                </a:tc>
                <a:tc>
                  <a:txBody>
                    <a:bodyPr/>
                    <a:lstStyle/>
                    <a:p>
                      <a:r>
                        <a:rPr lang="pl-PL" dirty="0" smtClean="0"/>
                        <a:t>BRZOZOWATE</a:t>
                      </a:r>
                      <a:endParaRPr lang="pl-PL" dirty="0"/>
                    </a:p>
                  </a:txBody>
                  <a:tcPr/>
                </a:tc>
              </a:tr>
              <a:tr h="370840">
                <a:tc>
                  <a:txBody>
                    <a:bodyPr/>
                    <a:lstStyle/>
                    <a:p>
                      <a:r>
                        <a:rPr lang="pl-PL" dirty="0" smtClean="0"/>
                        <a:t>RODZAJ</a:t>
                      </a:r>
                      <a:endParaRPr lang="pl-PL" dirty="0"/>
                    </a:p>
                  </a:txBody>
                  <a:tcPr/>
                </a:tc>
                <a:tc>
                  <a:txBody>
                    <a:bodyPr/>
                    <a:lstStyle/>
                    <a:p>
                      <a:r>
                        <a:rPr lang="pl-PL" dirty="0" smtClean="0"/>
                        <a:t>GRAB</a:t>
                      </a:r>
                      <a:endParaRPr lang="pl-PL" dirty="0"/>
                    </a:p>
                  </a:txBody>
                  <a:tcPr/>
                </a:tc>
              </a:tr>
              <a:tr h="370840">
                <a:tc>
                  <a:txBody>
                    <a:bodyPr/>
                    <a:lstStyle/>
                    <a:p>
                      <a:r>
                        <a:rPr lang="pl-PL" dirty="0" smtClean="0"/>
                        <a:t>GATUNEK</a:t>
                      </a:r>
                      <a:endParaRPr lang="pl-PL" dirty="0"/>
                    </a:p>
                  </a:txBody>
                  <a:tcPr/>
                </a:tc>
                <a:tc>
                  <a:txBody>
                    <a:bodyPr/>
                    <a:lstStyle/>
                    <a:p>
                      <a:r>
                        <a:rPr lang="pl-PL" dirty="0" smtClean="0"/>
                        <a:t>GRAB ZWYCZAJNY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GRAB ZWYCZAJNY</a:t>
            </a:r>
            <a:endParaRPr lang="pl-PL" dirty="0"/>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Carpinus_betulus0.jpg"/>
          <p:cNvPicPr>
            <a:picLocks noGrp="1" noChangeAspect="1"/>
          </p:cNvPicPr>
          <p:nvPr>
            <p:ph sz="half" idx="1"/>
          </p:nvPr>
        </p:nvPicPr>
        <p:blipFill>
          <a:blip r:embed="rId2" cstate="print"/>
          <a:stretch>
            <a:fillRect/>
          </a:stretch>
        </p:blipFill>
        <p:spPr>
          <a:xfrm>
            <a:off x="714348" y="571480"/>
            <a:ext cx="2606629" cy="4441696"/>
          </a:xfrm>
          <a:prstGeom prst="rect">
            <a:avLst/>
          </a:prstGeom>
          <a:ln>
            <a:noFill/>
          </a:ln>
          <a:effectLst>
            <a:softEdge rad="112500"/>
          </a:effectLst>
        </p:spPr>
      </p:pic>
      <p:sp>
        <p:nvSpPr>
          <p:cNvPr id="3" name="Symbol zastępczy zawartości 2"/>
          <p:cNvSpPr>
            <a:spLocks noGrp="1"/>
          </p:cNvSpPr>
          <p:nvPr>
            <p:ph sz="half" idx="2"/>
          </p:nvPr>
        </p:nvSpPr>
        <p:spPr>
          <a:xfrm>
            <a:off x="3419872" y="188640"/>
            <a:ext cx="5400600" cy="6858000"/>
          </a:xfrm>
        </p:spPr>
        <p:txBody>
          <a:bodyPr>
            <a:noAutofit/>
          </a:bodyPr>
          <a:lstStyle/>
          <a:p>
            <a:pPr algn="ctr">
              <a:buNone/>
            </a:pPr>
            <a:r>
              <a:rPr lang="pl-PL" sz="1800" dirty="0" smtClean="0"/>
              <a:t>  W Polsce częsty </a:t>
            </a:r>
            <a:r>
              <a:rPr lang="pl-PL" sz="1800" dirty="0" smtClean="0"/>
              <a:t>na </a:t>
            </a:r>
            <a:r>
              <a:rPr lang="pl-PL" sz="1800" dirty="0" smtClean="0"/>
              <a:t>całym niżu </a:t>
            </a:r>
            <a:br>
              <a:rPr lang="pl-PL" sz="1800" dirty="0" smtClean="0"/>
            </a:br>
            <a:r>
              <a:rPr lang="pl-PL" sz="1800" dirty="0" smtClean="0"/>
              <a:t>i w niższych położeniach górskich.</a:t>
            </a:r>
          </a:p>
          <a:p>
            <a:pPr algn="ctr">
              <a:buNone/>
            </a:pPr>
            <a:r>
              <a:rPr lang="pl-PL" sz="1800" dirty="0" smtClean="0"/>
              <a:t>Grab pospolity, g. zwyczajny – gatunek średniej wielkości drzewa liściastego z rodziny brzozowatych W Polsce częsty na całym niżu  i w niższych położeniach górskich. </a:t>
            </a:r>
            <a:r>
              <a:rPr lang="pl-PL" sz="1800" dirty="0" smtClean="0"/>
              <a:t>Drzewo </a:t>
            </a:r>
            <a:r>
              <a:rPr lang="pl-PL" sz="1800" dirty="0" smtClean="0"/>
              <a:t>dorastające do 25 m z gęstą, miotlastą koroną. Kora – ciemna. </a:t>
            </a:r>
            <a:r>
              <a:rPr lang="pl-PL" sz="1800" dirty="0" smtClean="0"/>
              <a:t>Ulistnienie </a:t>
            </a:r>
            <a:r>
              <a:rPr lang="pl-PL" sz="1800" dirty="0" smtClean="0"/>
              <a:t>skrętoległe, liście pojedyncze, podwójnie piłkowane, nerwy spodem omszone. Ogonek ok. 1,5 cm, eliptyczna lub </a:t>
            </a:r>
            <a:r>
              <a:rPr lang="pl-PL" sz="1800" dirty="0" smtClean="0"/>
              <a:t>jajowata blaszka </a:t>
            </a:r>
            <a:r>
              <a:rPr lang="pl-PL" sz="1800" dirty="0" smtClean="0"/>
              <a:t>liściowa charakterystycznie </a:t>
            </a:r>
            <a:r>
              <a:rPr lang="pl-PL" sz="1800" dirty="0" smtClean="0"/>
              <a:t>harmonijko wato pofałdowana o </a:t>
            </a:r>
            <a:r>
              <a:rPr lang="pl-PL" sz="1800" dirty="0" smtClean="0"/>
              <a:t>dł. 5-10 cm i szer. do </a:t>
            </a:r>
            <a:r>
              <a:rPr lang="pl-PL" sz="1800" dirty="0" smtClean="0"/>
              <a:t>6cm</a:t>
            </a:r>
            <a:r>
              <a:rPr lang="pl-PL" sz="1800" dirty="0" smtClean="0"/>
              <a:t>. Jesienią liście przebarwiają się na żółty kolor. </a:t>
            </a:r>
            <a:r>
              <a:rPr lang="pl-PL" sz="1800" dirty="0" smtClean="0"/>
              <a:t>Roślina </a:t>
            </a:r>
            <a:r>
              <a:rPr lang="pl-PL" sz="1800" dirty="0" smtClean="0"/>
              <a:t>jednopienna, ale </a:t>
            </a:r>
            <a:r>
              <a:rPr lang="pl-PL" sz="1800" dirty="0" smtClean="0"/>
              <a:t/>
            </a:r>
            <a:br>
              <a:rPr lang="pl-PL" sz="1800" dirty="0" smtClean="0"/>
            </a:br>
            <a:r>
              <a:rPr lang="pl-PL" sz="1800" dirty="0" smtClean="0"/>
              <a:t>o </a:t>
            </a:r>
            <a:r>
              <a:rPr lang="pl-PL" sz="1800" dirty="0" smtClean="0"/>
              <a:t>kwiatach jednopłciowych. Owoce to jednonasienne orzeszki </a:t>
            </a:r>
            <a:r>
              <a:rPr lang="pl-PL" sz="1800" dirty="0" smtClean="0"/>
              <a:t/>
            </a:r>
            <a:br>
              <a:rPr lang="pl-PL" sz="1800" dirty="0" smtClean="0"/>
            </a:br>
            <a:r>
              <a:rPr lang="pl-PL" sz="1800" dirty="0" smtClean="0"/>
              <a:t>o </a:t>
            </a:r>
            <a:r>
              <a:rPr lang="pl-PL" sz="1800" dirty="0" smtClean="0"/>
              <a:t>trójklapowej okrywie służącej jako organ lotny. </a:t>
            </a:r>
            <a:r>
              <a:rPr lang="pl-PL" sz="1800" dirty="0" smtClean="0"/>
              <a:t>Ma </a:t>
            </a:r>
            <a:r>
              <a:rPr lang="pl-PL" sz="1800" dirty="0" smtClean="0"/>
              <a:t>dużą wartość opałową – jedną z największych wśród naszych drzew.</a:t>
            </a:r>
            <a:r>
              <a:rPr lang="pl-PL" sz="1800" b="1" dirty="0" smtClean="0"/>
              <a:t> </a:t>
            </a:r>
            <a:r>
              <a:rPr lang="pl-PL" sz="1800" dirty="0" smtClean="0"/>
              <a:t>Roślina </a:t>
            </a:r>
            <a:r>
              <a:rPr lang="pl-PL" sz="1800" dirty="0" smtClean="0"/>
              <a:t>ozdobna – stosowana na żywopłoty.</a:t>
            </a:r>
          </a:p>
          <a:p>
            <a:pPr algn="ctr">
              <a:buNone/>
            </a:pPr>
            <a:endParaRPr lang="pl-PL" sz="1800"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sz="half" idx="2"/>
          </p:nvPr>
        </p:nvGraphicFramePr>
        <p:xfrm>
          <a:off x="4572000" y="1428736"/>
          <a:ext cx="4038600" cy="4617720"/>
        </p:xfrm>
        <a:graphic>
          <a:graphicData uri="http://schemas.openxmlformats.org/drawingml/2006/table">
            <a:tbl>
              <a:tblPr firstRow="1" bandRow="1">
                <a:tableStyleId>{5C22544A-7EE6-4342-B048-85BDC9FD1C3A}</a:tableStyleId>
              </a:tblPr>
              <a:tblGrid>
                <a:gridCol w="1643074"/>
                <a:gridCol w="2395526"/>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KLAD</a:t>
                      </a:r>
                      <a:endParaRPr lang="pl-PL" dirty="0"/>
                    </a:p>
                  </a:txBody>
                  <a:tcPr/>
                </a:tc>
                <a:tc>
                  <a:txBody>
                    <a:bodyPr/>
                    <a:lstStyle/>
                    <a:p>
                      <a:r>
                        <a:rPr lang="pl-PL" dirty="0" smtClean="0"/>
                        <a:t>KLAD RÓŻOWYCH</a:t>
                      </a:r>
                      <a:endParaRPr lang="pl-PL" dirty="0"/>
                    </a:p>
                  </a:txBody>
                  <a:tcPr/>
                </a:tc>
              </a:tr>
              <a:tr h="370840">
                <a:tc>
                  <a:txBody>
                    <a:bodyPr/>
                    <a:lstStyle/>
                    <a:p>
                      <a:r>
                        <a:rPr lang="pl-PL" dirty="0" smtClean="0"/>
                        <a:t>RZĄD</a:t>
                      </a:r>
                      <a:endParaRPr lang="pl-PL" dirty="0"/>
                    </a:p>
                  </a:txBody>
                  <a:tcPr/>
                </a:tc>
                <a:tc>
                  <a:txBody>
                    <a:bodyPr/>
                    <a:lstStyle/>
                    <a:p>
                      <a:r>
                        <a:rPr lang="pl-PL" dirty="0" smtClean="0"/>
                        <a:t>BUKOWCE</a:t>
                      </a:r>
                      <a:endParaRPr lang="pl-PL" dirty="0"/>
                    </a:p>
                  </a:txBody>
                  <a:tcPr/>
                </a:tc>
              </a:tr>
              <a:tr h="370840">
                <a:tc>
                  <a:txBody>
                    <a:bodyPr/>
                    <a:lstStyle/>
                    <a:p>
                      <a:r>
                        <a:rPr lang="pl-PL" dirty="0" smtClean="0"/>
                        <a:t>RODZINA</a:t>
                      </a:r>
                      <a:endParaRPr lang="pl-PL" dirty="0"/>
                    </a:p>
                  </a:txBody>
                  <a:tcPr/>
                </a:tc>
                <a:tc>
                  <a:txBody>
                    <a:bodyPr/>
                    <a:lstStyle/>
                    <a:p>
                      <a:r>
                        <a:rPr lang="pl-PL" dirty="0" smtClean="0"/>
                        <a:t>BRZOZOWATE</a:t>
                      </a:r>
                      <a:endParaRPr lang="pl-PL" dirty="0"/>
                    </a:p>
                  </a:txBody>
                  <a:tcPr/>
                </a:tc>
              </a:tr>
              <a:tr h="370840">
                <a:tc>
                  <a:txBody>
                    <a:bodyPr/>
                    <a:lstStyle/>
                    <a:p>
                      <a:r>
                        <a:rPr lang="pl-PL" dirty="0" smtClean="0"/>
                        <a:t>RODZAJ</a:t>
                      </a:r>
                      <a:endParaRPr lang="pl-PL" dirty="0"/>
                    </a:p>
                  </a:txBody>
                  <a:tcPr/>
                </a:tc>
                <a:tc>
                  <a:txBody>
                    <a:bodyPr/>
                    <a:lstStyle/>
                    <a:p>
                      <a:r>
                        <a:rPr lang="pl-PL" dirty="0" smtClean="0"/>
                        <a:t>BRZOZA</a:t>
                      </a:r>
                      <a:endParaRPr lang="pl-PL" dirty="0"/>
                    </a:p>
                  </a:txBody>
                  <a:tcPr/>
                </a:tc>
              </a:tr>
              <a:tr h="370840">
                <a:tc>
                  <a:txBody>
                    <a:bodyPr/>
                    <a:lstStyle/>
                    <a:p>
                      <a:r>
                        <a:rPr lang="pl-PL" dirty="0" smtClean="0"/>
                        <a:t>GATUNEK</a:t>
                      </a:r>
                      <a:endParaRPr lang="pl-PL" dirty="0"/>
                    </a:p>
                  </a:txBody>
                  <a:tcPr/>
                </a:tc>
                <a:tc>
                  <a:txBody>
                    <a:bodyPr/>
                    <a:lstStyle/>
                    <a:p>
                      <a:r>
                        <a:rPr lang="pl-PL" dirty="0" smtClean="0"/>
                        <a:t>BRZOZA BRODAWKOWATA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BRZOZA BRODAWKOWATA</a:t>
            </a:r>
            <a:endParaRPr lang="pl-PL" dirty="0"/>
          </a:p>
        </p:txBody>
      </p:sp>
      <p:pic>
        <p:nvPicPr>
          <p:cNvPr id="8" name="Symbol zastępczy zawartości 7" descr="pobrany plik (1).jpg"/>
          <p:cNvPicPr>
            <a:picLocks noGrp="1" noChangeAspect="1"/>
          </p:cNvPicPr>
          <p:nvPr>
            <p:ph sz="half" idx="1"/>
          </p:nvPr>
        </p:nvPicPr>
        <p:blipFill>
          <a:blip r:embed="rId2" cstate="print"/>
          <a:stretch>
            <a:fillRect/>
          </a:stretch>
        </p:blipFill>
        <p:spPr>
          <a:xfrm>
            <a:off x="857224" y="1643050"/>
            <a:ext cx="3042310" cy="4061641"/>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28596" y="1500174"/>
            <a:ext cx="7786742" cy="4525963"/>
          </a:xfrm>
        </p:spPr>
        <p:txBody>
          <a:bodyPr/>
          <a:lstStyle/>
          <a:p>
            <a:r>
              <a:rPr lang="pl-PL" b="1" u="sng" dirty="0" smtClean="0">
                <a:solidFill>
                  <a:schemeClr val="tx2">
                    <a:lumMod val="50000"/>
                  </a:schemeClr>
                </a:solidFill>
              </a:rPr>
              <a:t>DREWNO</a:t>
            </a:r>
            <a:r>
              <a:rPr lang="pl-PL" u="sng" dirty="0" smtClean="0">
                <a:solidFill>
                  <a:schemeClr val="tx2">
                    <a:lumMod val="50000"/>
                  </a:schemeClr>
                </a:solidFill>
              </a:rPr>
              <a:t> </a:t>
            </a:r>
            <a:r>
              <a:rPr lang="pl-PL" dirty="0" smtClean="0"/>
              <a:t>grabu jest beztwardzielowe, twarde, ciężkie, sprężyste i trudne w obróbce, wykorzystywane na opał. Ma dużą wartość opałową – jedną z największych wśród naszych drzew. Dawniej ze względu na twardość robiono z niego m.in. koła młyńskie, a z gałęzi – klatki dla ptaków.</a:t>
            </a:r>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jpg"/>
          <p:cNvPicPr>
            <a:picLocks noGrp="1" noChangeAspect="1"/>
          </p:cNvPicPr>
          <p:nvPr>
            <p:ph sz="half" idx="1"/>
          </p:nvPr>
        </p:nvPicPr>
        <p:blipFill>
          <a:blip r:embed="rId2" cstate="print"/>
          <a:stretch>
            <a:fillRect/>
          </a:stretch>
        </p:blipFill>
        <p:spPr>
          <a:xfrm>
            <a:off x="785786" y="1857364"/>
            <a:ext cx="3000396" cy="4005684"/>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78536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WIĄZOWATE</a:t>
                      </a:r>
                      <a:endParaRPr lang="pl-PL" dirty="0"/>
                    </a:p>
                  </a:txBody>
                  <a:tcPr/>
                </a:tc>
              </a:tr>
              <a:tr h="370840">
                <a:tc>
                  <a:txBody>
                    <a:bodyPr/>
                    <a:lstStyle/>
                    <a:p>
                      <a:r>
                        <a:rPr lang="pl-PL" dirty="0" smtClean="0"/>
                        <a:t>RODZAJ</a:t>
                      </a:r>
                      <a:endParaRPr lang="pl-PL" dirty="0"/>
                    </a:p>
                  </a:txBody>
                  <a:tcPr/>
                </a:tc>
                <a:tc>
                  <a:txBody>
                    <a:bodyPr/>
                    <a:lstStyle/>
                    <a:p>
                      <a:r>
                        <a:rPr lang="pl-PL" dirty="0" smtClean="0"/>
                        <a:t>WIĄZ</a:t>
                      </a:r>
                      <a:endParaRPr lang="pl-PL" dirty="0"/>
                    </a:p>
                  </a:txBody>
                  <a:tcPr/>
                </a:tc>
              </a:tr>
              <a:tr h="370840">
                <a:tc>
                  <a:txBody>
                    <a:bodyPr/>
                    <a:lstStyle/>
                    <a:p>
                      <a:r>
                        <a:rPr lang="pl-PL" dirty="0" smtClean="0"/>
                        <a:t>GATUNEK</a:t>
                      </a:r>
                      <a:endParaRPr lang="pl-PL" dirty="0"/>
                    </a:p>
                  </a:txBody>
                  <a:tcPr/>
                </a:tc>
                <a:tc>
                  <a:txBody>
                    <a:bodyPr/>
                    <a:lstStyle/>
                    <a:p>
                      <a:r>
                        <a:rPr lang="pl-PL" dirty="0" smtClean="0"/>
                        <a:t>WIĄZ</a:t>
                      </a:r>
                      <a:r>
                        <a:rPr lang="pl-PL" baseline="0" dirty="0" smtClean="0"/>
                        <a:t> SZYPUŁKOWY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WIĄZ SZYPUŁKOWY</a:t>
            </a:r>
            <a:endParaRPr lang="pl-PL" dirty="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Elm_Foliage.jpg"/>
          <p:cNvPicPr>
            <a:picLocks noGrp="1" noChangeAspect="1"/>
          </p:cNvPicPr>
          <p:nvPr>
            <p:ph sz="half" idx="1"/>
          </p:nvPr>
        </p:nvPicPr>
        <p:blipFill>
          <a:blip r:embed="rId2" cstate="print"/>
          <a:stretch>
            <a:fillRect/>
          </a:stretch>
        </p:blipFill>
        <p:spPr>
          <a:xfrm>
            <a:off x="428596" y="928670"/>
            <a:ext cx="4000528" cy="4864642"/>
          </a:xfrm>
          <a:prstGeom prst="rect">
            <a:avLst/>
          </a:prstGeom>
          <a:ln>
            <a:noFill/>
          </a:ln>
          <a:effectLst>
            <a:softEdge rad="112500"/>
          </a:effectLst>
        </p:spPr>
      </p:pic>
      <p:sp>
        <p:nvSpPr>
          <p:cNvPr id="3" name="Symbol zastępczy zawartości 2"/>
          <p:cNvSpPr>
            <a:spLocks noGrp="1"/>
          </p:cNvSpPr>
          <p:nvPr>
            <p:ph sz="half" idx="2"/>
          </p:nvPr>
        </p:nvSpPr>
        <p:spPr>
          <a:xfrm>
            <a:off x="4643438" y="2857496"/>
            <a:ext cx="3714776" cy="4000504"/>
          </a:xfrm>
        </p:spPr>
        <p:txBody>
          <a:bodyPr/>
          <a:lstStyle/>
          <a:p>
            <a:pPr algn="ctr">
              <a:buNone/>
            </a:pPr>
            <a:r>
              <a:rPr lang="pl-PL" dirty="0" smtClean="0"/>
              <a:t>W całej Polsce jest dość pospolity.</a:t>
            </a:r>
            <a:endParaRPr lang="pl-PL" dirty="0"/>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28596" y="2338560"/>
            <a:ext cx="8115328" cy="4519440"/>
          </a:xfrm>
        </p:spPr>
        <p:txBody>
          <a:bodyPr/>
          <a:lstStyle/>
          <a:p>
            <a:r>
              <a:rPr lang="pl-PL" u="sng" dirty="0" smtClean="0">
                <a:solidFill>
                  <a:schemeClr val="tx2">
                    <a:lumMod val="50000"/>
                  </a:schemeClr>
                </a:solidFill>
              </a:rPr>
              <a:t>DREWNO</a:t>
            </a:r>
            <a:r>
              <a:rPr lang="pl-PL" dirty="0" smtClean="0"/>
              <a:t> - znajduje zastosowanie w budownictwie wodnym i meblarstwie.</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50px-Brussels_Zonienwoud.jpg"/>
          <p:cNvPicPr>
            <a:picLocks noGrp="1" noChangeAspect="1"/>
          </p:cNvPicPr>
          <p:nvPr>
            <p:ph sz="half" idx="1"/>
          </p:nvPr>
        </p:nvPicPr>
        <p:blipFill>
          <a:blip r:embed="rId2" cstate="print"/>
          <a:stretch>
            <a:fillRect/>
          </a:stretch>
        </p:blipFill>
        <p:spPr>
          <a:xfrm>
            <a:off x="285720" y="2285992"/>
            <a:ext cx="4214810" cy="3169537"/>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51612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BUKOWCE</a:t>
                      </a:r>
                      <a:endParaRPr lang="pl-PL" dirty="0"/>
                    </a:p>
                  </a:txBody>
                  <a:tcPr/>
                </a:tc>
              </a:tr>
              <a:tr h="370840">
                <a:tc>
                  <a:txBody>
                    <a:bodyPr/>
                    <a:lstStyle/>
                    <a:p>
                      <a:r>
                        <a:rPr lang="pl-PL" dirty="0" smtClean="0"/>
                        <a:t>RODZINA</a:t>
                      </a:r>
                      <a:endParaRPr lang="pl-PL" dirty="0"/>
                    </a:p>
                  </a:txBody>
                  <a:tcPr/>
                </a:tc>
                <a:tc>
                  <a:txBody>
                    <a:bodyPr/>
                    <a:lstStyle/>
                    <a:p>
                      <a:r>
                        <a:rPr lang="pl-PL" dirty="0" smtClean="0"/>
                        <a:t>BUKOWATE</a:t>
                      </a:r>
                      <a:endParaRPr lang="pl-PL" dirty="0"/>
                    </a:p>
                  </a:txBody>
                  <a:tcPr/>
                </a:tc>
              </a:tr>
              <a:tr h="370840">
                <a:tc>
                  <a:txBody>
                    <a:bodyPr/>
                    <a:lstStyle/>
                    <a:p>
                      <a:r>
                        <a:rPr lang="pl-PL" dirty="0" smtClean="0"/>
                        <a:t>RODZAJ</a:t>
                      </a:r>
                      <a:endParaRPr lang="pl-PL" dirty="0"/>
                    </a:p>
                  </a:txBody>
                  <a:tcPr/>
                </a:tc>
                <a:tc>
                  <a:txBody>
                    <a:bodyPr/>
                    <a:lstStyle/>
                    <a:p>
                      <a:r>
                        <a:rPr lang="pl-PL" dirty="0" smtClean="0"/>
                        <a:t>BUK</a:t>
                      </a:r>
                      <a:endParaRPr lang="pl-PL" dirty="0"/>
                    </a:p>
                  </a:txBody>
                  <a:tcPr/>
                </a:tc>
              </a:tr>
              <a:tr h="370840">
                <a:tc>
                  <a:txBody>
                    <a:bodyPr/>
                    <a:lstStyle/>
                    <a:p>
                      <a:r>
                        <a:rPr lang="pl-PL" dirty="0" smtClean="0"/>
                        <a:t>GATUNEK</a:t>
                      </a:r>
                      <a:endParaRPr lang="pl-PL" dirty="0"/>
                    </a:p>
                  </a:txBody>
                  <a:tcPr/>
                </a:tc>
                <a:tc>
                  <a:txBody>
                    <a:bodyPr/>
                    <a:lstStyle/>
                    <a:p>
                      <a:r>
                        <a:rPr lang="pl-PL" dirty="0" smtClean="0"/>
                        <a:t>BUK ZWYCZAJNY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BUK ZWYCZAJNY</a:t>
            </a:r>
            <a:endParaRPr lang="pl-PL" dirty="0"/>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Fagus_sylvatica_-_Köhler–s_Medizinal-Pflanzen-060.jpg"/>
          <p:cNvPicPr>
            <a:picLocks noGrp="1" noChangeAspect="1"/>
          </p:cNvPicPr>
          <p:nvPr>
            <p:ph sz="half" idx="1"/>
          </p:nvPr>
        </p:nvPicPr>
        <p:blipFill>
          <a:blip r:embed="rId2" cstate="print"/>
          <a:stretch>
            <a:fillRect/>
          </a:stretch>
        </p:blipFill>
        <p:spPr>
          <a:xfrm>
            <a:off x="683568" y="1556792"/>
            <a:ext cx="2985546" cy="3797614"/>
          </a:xfrm>
          <a:prstGeom prst="rect">
            <a:avLst/>
          </a:prstGeom>
          <a:ln>
            <a:noFill/>
          </a:ln>
          <a:effectLst>
            <a:softEdge rad="112500"/>
          </a:effectLst>
        </p:spPr>
      </p:pic>
      <p:sp>
        <p:nvSpPr>
          <p:cNvPr id="3" name="Symbol zastępczy zawartości 2"/>
          <p:cNvSpPr>
            <a:spLocks noGrp="1"/>
          </p:cNvSpPr>
          <p:nvPr>
            <p:ph sz="half" idx="2"/>
          </p:nvPr>
        </p:nvSpPr>
        <p:spPr>
          <a:xfrm>
            <a:off x="3851920" y="692696"/>
            <a:ext cx="4968552" cy="6381328"/>
          </a:xfrm>
        </p:spPr>
        <p:txBody>
          <a:bodyPr>
            <a:normAutofit fontScale="55000" lnSpcReduction="20000"/>
          </a:bodyPr>
          <a:lstStyle/>
          <a:p>
            <a:pPr algn="ctr">
              <a:buNone/>
            </a:pPr>
            <a:r>
              <a:rPr lang="pl-PL" sz="3300" dirty="0" smtClean="0"/>
              <a:t> W Polsce gatunek </a:t>
            </a:r>
            <a:r>
              <a:rPr lang="pl-PL" sz="3300" dirty="0" smtClean="0"/>
              <a:t>pospolity</a:t>
            </a:r>
          </a:p>
          <a:p>
            <a:pPr algn="ctr">
              <a:buNone/>
            </a:pPr>
            <a:r>
              <a:rPr lang="pl-PL" sz="3300" dirty="0" smtClean="0"/>
              <a:t>Buk </a:t>
            </a:r>
            <a:r>
              <a:rPr lang="pl-PL" sz="3300" dirty="0" smtClean="0"/>
              <a:t>zwyczajny– gatunek drzewa należący do rodziny bukowatych. Przez Polskę przebiega północno-wschodnia granica zasięgu. W Polsce zachodniej i południowej buk jest jednym z podstawowych drzew tworzących lasy. Dorasta </a:t>
            </a:r>
            <a:r>
              <a:rPr lang="pl-PL" sz="3300" dirty="0" smtClean="0"/>
              <a:t>do </a:t>
            </a:r>
            <a:r>
              <a:rPr lang="pl-PL" sz="3300" dirty="0" smtClean="0"/>
              <a:t>ok. 25-30 m wysokości. </a:t>
            </a:r>
            <a:r>
              <a:rPr lang="pl-PL" sz="3300" dirty="0" smtClean="0"/>
              <a:t>Kora </a:t>
            </a:r>
            <a:r>
              <a:rPr lang="pl-PL" sz="3300" dirty="0" smtClean="0"/>
              <a:t>cienka, gładka, popielatoszara. Liście jajowate lub eliptyczne, </a:t>
            </a:r>
            <a:r>
              <a:rPr lang="pl-PL" sz="3300" dirty="0" smtClean="0"/>
              <a:t>długości do </a:t>
            </a:r>
            <a:r>
              <a:rPr lang="pl-PL" sz="3300" dirty="0" smtClean="0"/>
              <a:t>10 cm, </a:t>
            </a:r>
            <a:r>
              <a:rPr lang="pl-PL" sz="3300" dirty="0" smtClean="0"/>
              <a:t>całobrzegie</a:t>
            </a:r>
            <a:br>
              <a:rPr lang="pl-PL" sz="3300" dirty="0" smtClean="0"/>
            </a:br>
            <a:r>
              <a:rPr lang="pl-PL" sz="3300" dirty="0" smtClean="0"/>
              <a:t> </a:t>
            </a:r>
            <a:r>
              <a:rPr lang="pl-PL" sz="3300" dirty="0" smtClean="0"/>
              <a:t>lub falisto ząbkowane. Z wierzchu ciemnozielone</a:t>
            </a:r>
            <a:r>
              <a:rPr lang="pl-PL" sz="3300" dirty="0" smtClean="0"/>
              <a:t>,  </a:t>
            </a:r>
            <a:r>
              <a:rPr lang="pl-PL" sz="3300" dirty="0" smtClean="0"/>
              <a:t>błyszczące, od dołu jasne i </a:t>
            </a:r>
            <a:r>
              <a:rPr lang="pl-PL" sz="3300" dirty="0" smtClean="0"/>
              <a:t>matowe. Owoce </a:t>
            </a:r>
            <a:r>
              <a:rPr lang="pl-PL" sz="3300" dirty="0" smtClean="0"/>
              <a:t>trójgraniaste, brązowe orzeszki nazywane , pękającą na drzewie. Owocuje obficie co 5-8 lat (tzw. lata nasienne), poczynając mniej więcej od 60-80 roku życia Bukiew jest bogata w </a:t>
            </a:r>
            <a:r>
              <a:rPr lang="pl-PL" sz="3300" dirty="0" smtClean="0"/>
              <a:t>tłuszcz z </a:t>
            </a:r>
            <a:r>
              <a:rPr lang="pl-PL" sz="3300" dirty="0" smtClean="0"/>
              <a:t>tego powodu jest chętnie zjadana przez dziki i ptaki oraz magazynowana przez myszy i wiewiórki</a:t>
            </a:r>
            <a:r>
              <a:rPr lang="pl-PL" sz="3300" dirty="0" smtClean="0"/>
              <a:t>.</a:t>
            </a:r>
            <a:endParaRPr lang="pl-PL" sz="3300" dirty="0" smtClean="0"/>
          </a:p>
          <a:p>
            <a:pPr algn="ctr">
              <a:buNone/>
            </a:pPr>
            <a:endParaRPr lang="pl-PL" dirty="0" smtClean="0"/>
          </a:p>
          <a:p>
            <a:pPr algn="ctr">
              <a:buNone/>
            </a:pPr>
            <a:endParaRPr lang="pl-PL" dirty="0"/>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7972452" cy="4525963"/>
          </a:xfrm>
        </p:spPr>
        <p:txBody>
          <a:bodyPr/>
          <a:lstStyle/>
          <a:p>
            <a:r>
              <a:rPr lang="pl-PL" u="sng" dirty="0" smtClean="0">
                <a:solidFill>
                  <a:schemeClr val="tx2">
                    <a:lumMod val="50000"/>
                  </a:schemeClr>
                </a:solidFill>
              </a:rPr>
              <a:t>DREWNO</a:t>
            </a:r>
            <a:r>
              <a:rPr lang="pl-PL" dirty="0" smtClean="0"/>
              <a:t> -twarde, ciężkie i spoiste, Ma bardzo duże zastosowanie w technice. Dostarcza doskonałego materiału meblowego, nadaje się także na parkiety, sklejki i płyty wiórowe.</a:t>
            </a:r>
          </a:p>
          <a:p>
            <a:r>
              <a:rPr lang="pl-PL" u="sng" dirty="0" smtClean="0">
                <a:solidFill>
                  <a:schemeClr val="tx2">
                    <a:lumMod val="50000"/>
                  </a:schemeClr>
                </a:solidFill>
              </a:rPr>
              <a:t>ROŚLINA ENERGETYCZNA </a:t>
            </a:r>
            <a:r>
              <a:rPr lang="pl-PL" dirty="0" smtClean="0"/>
              <a:t>–posiada dużą wartość opałową. Jednym z ważnych produktów przeróbki drewna bukowego jest węgiel drzewny</a:t>
            </a:r>
            <a:r>
              <a:rPr lang="pl-PL" baseline="30000" dirty="0" smtClean="0"/>
              <a:t>.</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20px-Acer_pseudoplatanus_005.jpg"/>
          <p:cNvPicPr>
            <a:picLocks noGrp="1" noChangeAspect="1"/>
          </p:cNvPicPr>
          <p:nvPr>
            <p:ph sz="half" idx="1"/>
          </p:nvPr>
        </p:nvPicPr>
        <p:blipFill>
          <a:blip r:embed="rId2" cstate="print"/>
          <a:stretch>
            <a:fillRect/>
          </a:stretch>
        </p:blipFill>
        <p:spPr>
          <a:xfrm>
            <a:off x="357158" y="2285992"/>
            <a:ext cx="3929058" cy="2946796"/>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516120"/>
        </p:xfrm>
        <a:graphic>
          <a:graphicData uri="http://schemas.openxmlformats.org/drawingml/2006/table">
            <a:tbl>
              <a:tblPr firstRow="1" bandRow="1">
                <a:tableStyleId>{5C22544A-7EE6-4342-B048-85BDC9FD1C3A}</a:tableStyleId>
              </a:tblPr>
              <a:tblGrid>
                <a:gridCol w="1852626"/>
                <a:gridCol w="2185974"/>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MYDLEŃCOWE</a:t>
                      </a:r>
                      <a:endParaRPr lang="pl-PL" dirty="0"/>
                    </a:p>
                  </a:txBody>
                  <a:tcPr/>
                </a:tc>
              </a:tr>
              <a:tr h="370840">
                <a:tc>
                  <a:txBody>
                    <a:bodyPr/>
                    <a:lstStyle/>
                    <a:p>
                      <a:r>
                        <a:rPr lang="pl-PL" dirty="0" smtClean="0"/>
                        <a:t>RODZINA</a:t>
                      </a:r>
                      <a:endParaRPr lang="pl-PL" dirty="0"/>
                    </a:p>
                  </a:txBody>
                  <a:tcPr/>
                </a:tc>
                <a:tc>
                  <a:txBody>
                    <a:bodyPr/>
                    <a:lstStyle/>
                    <a:p>
                      <a:r>
                        <a:rPr lang="pl-PL" dirty="0" smtClean="0"/>
                        <a:t>MYDLEŃCOWATE</a:t>
                      </a:r>
                      <a:endParaRPr lang="pl-PL" dirty="0"/>
                    </a:p>
                  </a:txBody>
                  <a:tcPr/>
                </a:tc>
              </a:tr>
              <a:tr h="370840">
                <a:tc>
                  <a:txBody>
                    <a:bodyPr/>
                    <a:lstStyle/>
                    <a:p>
                      <a:r>
                        <a:rPr lang="pl-PL" dirty="0" smtClean="0"/>
                        <a:t>RODZAJ</a:t>
                      </a:r>
                      <a:endParaRPr lang="pl-PL" dirty="0"/>
                    </a:p>
                  </a:txBody>
                  <a:tcPr/>
                </a:tc>
                <a:tc>
                  <a:txBody>
                    <a:bodyPr/>
                    <a:lstStyle/>
                    <a:p>
                      <a:r>
                        <a:rPr lang="pl-PL" dirty="0" smtClean="0"/>
                        <a:t>KLON</a:t>
                      </a:r>
                      <a:endParaRPr lang="pl-PL" dirty="0"/>
                    </a:p>
                  </a:txBody>
                  <a:tcPr/>
                </a:tc>
              </a:tr>
              <a:tr h="370840">
                <a:tc>
                  <a:txBody>
                    <a:bodyPr/>
                    <a:lstStyle/>
                    <a:p>
                      <a:r>
                        <a:rPr lang="pl-PL" dirty="0" smtClean="0"/>
                        <a:t>GATUNEK</a:t>
                      </a:r>
                      <a:endParaRPr lang="pl-PL" dirty="0"/>
                    </a:p>
                  </a:txBody>
                  <a:tcPr/>
                </a:tc>
                <a:tc>
                  <a:txBody>
                    <a:bodyPr/>
                    <a:lstStyle/>
                    <a:p>
                      <a:r>
                        <a:rPr lang="pl-PL" dirty="0" smtClean="0"/>
                        <a:t>KLON JAWOR</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KLON JAWOR</a:t>
            </a:r>
            <a:endParaRPr lang="pl-PL" dirty="0"/>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Acer_pseudoplatanusAA.jpg"/>
          <p:cNvPicPr>
            <a:picLocks noGrp="1" noChangeAspect="1"/>
          </p:cNvPicPr>
          <p:nvPr>
            <p:ph sz="half" idx="1"/>
          </p:nvPr>
        </p:nvPicPr>
        <p:blipFill>
          <a:blip r:embed="rId2" cstate="print"/>
          <a:stretch>
            <a:fillRect/>
          </a:stretch>
        </p:blipFill>
        <p:spPr>
          <a:xfrm>
            <a:off x="357158" y="1214422"/>
            <a:ext cx="4056225" cy="4786346"/>
          </a:xfrm>
          <a:prstGeom prst="rect">
            <a:avLst/>
          </a:prstGeom>
          <a:ln>
            <a:noFill/>
          </a:ln>
          <a:effectLst>
            <a:softEdge rad="112500"/>
          </a:effectLst>
        </p:spPr>
      </p:pic>
      <p:sp>
        <p:nvSpPr>
          <p:cNvPr id="3" name="Symbol zastępczy zawartości 2"/>
          <p:cNvSpPr>
            <a:spLocks noGrp="1"/>
          </p:cNvSpPr>
          <p:nvPr>
            <p:ph sz="half" idx="2"/>
          </p:nvPr>
        </p:nvSpPr>
        <p:spPr>
          <a:xfrm>
            <a:off x="4572000" y="1571612"/>
            <a:ext cx="4857784" cy="4525963"/>
          </a:xfrm>
        </p:spPr>
        <p:txBody>
          <a:bodyPr>
            <a:normAutofit/>
          </a:bodyPr>
          <a:lstStyle/>
          <a:p>
            <a:pPr>
              <a:buNone/>
            </a:pPr>
            <a:r>
              <a:rPr lang="pl-PL" dirty="0" smtClean="0"/>
              <a:t>  W Polsce występuje głównie w lasach</a:t>
            </a:r>
            <a:br>
              <a:rPr lang="pl-PL" dirty="0" smtClean="0"/>
            </a:br>
            <a:r>
              <a:rPr lang="pl-PL" dirty="0" smtClean="0"/>
              <a:t>górskich, wyżynnych </a:t>
            </a:r>
            <a:br>
              <a:rPr lang="pl-PL" dirty="0" smtClean="0"/>
            </a:br>
            <a:r>
              <a:rPr lang="pl-PL" dirty="0" smtClean="0"/>
              <a:t>i mieszanych </a:t>
            </a:r>
            <a:br>
              <a:rPr lang="pl-PL" dirty="0" smtClean="0"/>
            </a:br>
            <a:r>
              <a:rPr lang="pl-PL" dirty="0" smtClean="0"/>
              <a:t>na pogórzu. </a:t>
            </a:r>
            <a:br>
              <a:rPr lang="pl-PL" dirty="0" smtClean="0"/>
            </a:br>
            <a:r>
              <a:rPr lang="pl-PL" dirty="0" smtClean="0"/>
              <a:t>Rzadki już tylko w </a:t>
            </a:r>
            <a:br>
              <a:rPr lang="pl-PL" dirty="0" smtClean="0"/>
            </a:br>
            <a:r>
              <a:rPr lang="pl-PL" dirty="0" smtClean="0"/>
              <a:t>północno-wschodniej części kraju.</a:t>
            </a:r>
            <a:endParaRPr lang="pl-PL" dirty="0"/>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50px-Acer_platanoides_in_autumn_colors.JPG"/>
          <p:cNvPicPr>
            <a:picLocks noGrp="1" noChangeAspect="1"/>
          </p:cNvPicPr>
          <p:nvPr>
            <p:ph sz="half" idx="1"/>
          </p:nvPr>
        </p:nvPicPr>
        <p:blipFill>
          <a:blip r:embed="rId2" cstate="print"/>
          <a:stretch>
            <a:fillRect/>
          </a:stretch>
        </p:blipFill>
        <p:spPr>
          <a:xfrm>
            <a:off x="888999" y="1547018"/>
            <a:ext cx="3424495" cy="4739501"/>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3977640"/>
        </p:xfrm>
        <a:graphic>
          <a:graphicData uri="http://schemas.openxmlformats.org/drawingml/2006/table">
            <a:tbl>
              <a:tblPr firstRow="1" bandRow="1">
                <a:tableStyleId>{5C22544A-7EE6-4342-B048-85BDC9FD1C3A}</a:tableStyleId>
              </a:tblPr>
              <a:tblGrid>
                <a:gridCol w="1638312"/>
                <a:gridCol w="2400288"/>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t>SYSTEMATYKA</a:t>
                      </a:r>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MYDLEŃCOWE</a:t>
                      </a:r>
                      <a:endParaRPr lang="pl-PL" dirty="0"/>
                    </a:p>
                  </a:txBody>
                  <a:tcPr/>
                </a:tc>
              </a:tr>
              <a:tr h="370840">
                <a:tc>
                  <a:txBody>
                    <a:bodyPr/>
                    <a:lstStyle/>
                    <a:p>
                      <a:r>
                        <a:rPr lang="pl-PL" dirty="0" smtClean="0"/>
                        <a:t>RODZINA</a:t>
                      </a:r>
                      <a:endParaRPr lang="pl-PL" dirty="0"/>
                    </a:p>
                  </a:txBody>
                  <a:tcPr/>
                </a:tc>
                <a:tc>
                  <a:txBody>
                    <a:bodyPr/>
                    <a:lstStyle/>
                    <a:p>
                      <a:r>
                        <a:rPr lang="pl-PL" dirty="0" smtClean="0"/>
                        <a:t>MYDLEŃCOWATE</a:t>
                      </a:r>
                      <a:endParaRPr lang="pl-PL" dirty="0"/>
                    </a:p>
                  </a:txBody>
                  <a:tcPr/>
                </a:tc>
              </a:tr>
              <a:tr h="370840">
                <a:tc>
                  <a:txBody>
                    <a:bodyPr/>
                    <a:lstStyle/>
                    <a:p>
                      <a:r>
                        <a:rPr lang="pl-PL" dirty="0" smtClean="0"/>
                        <a:t>RODZAJ</a:t>
                      </a:r>
                      <a:endParaRPr lang="pl-PL" dirty="0"/>
                    </a:p>
                  </a:txBody>
                  <a:tcPr/>
                </a:tc>
                <a:tc>
                  <a:txBody>
                    <a:bodyPr/>
                    <a:lstStyle/>
                    <a:p>
                      <a:r>
                        <a:rPr lang="pl-PL" dirty="0" smtClean="0"/>
                        <a:t>KLON</a:t>
                      </a:r>
                      <a:endParaRPr lang="pl-PL" dirty="0"/>
                    </a:p>
                  </a:txBody>
                  <a:tcPr/>
                </a:tc>
              </a:tr>
              <a:tr h="370840">
                <a:tc>
                  <a:txBody>
                    <a:bodyPr/>
                    <a:lstStyle/>
                    <a:p>
                      <a:r>
                        <a:rPr lang="pl-PL" dirty="0" smtClean="0"/>
                        <a:t>GATUNEK</a:t>
                      </a:r>
                      <a:endParaRPr lang="pl-PL" dirty="0"/>
                    </a:p>
                  </a:txBody>
                  <a:tcPr/>
                </a:tc>
                <a:tc>
                  <a:txBody>
                    <a:bodyPr/>
                    <a:lstStyle/>
                    <a:p>
                      <a:r>
                        <a:rPr lang="pl-PL" dirty="0" smtClean="0"/>
                        <a:t>KLON ZWYCZAJNY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KLON ZWYCZAJNY</a:t>
            </a:r>
            <a:endParaRPr lang="pl-PL"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Betula_pendula0.jpg"/>
          <p:cNvPicPr>
            <a:picLocks noGrp="1" noChangeAspect="1"/>
          </p:cNvPicPr>
          <p:nvPr>
            <p:ph sz="half" idx="1"/>
          </p:nvPr>
        </p:nvPicPr>
        <p:blipFill>
          <a:blip r:embed="rId2" cstate="print"/>
          <a:stretch>
            <a:fillRect/>
          </a:stretch>
        </p:blipFill>
        <p:spPr>
          <a:xfrm>
            <a:off x="611560" y="908720"/>
            <a:ext cx="2850110" cy="4879389"/>
          </a:xfrm>
          <a:prstGeom prst="rect">
            <a:avLst/>
          </a:prstGeom>
          <a:ln>
            <a:noFill/>
          </a:ln>
          <a:effectLst>
            <a:softEdge rad="112500"/>
          </a:effectLst>
        </p:spPr>
      </p:pic>
      <p:sp>
        <p:nvSpPr>
          <p:cNvPr id="3" name="Symbol zastępczy zawartości 2"/>
          <p:cNvSpPr>
            <a:spLocks noGrp="1"/>
          </p:cNvSpPr>
          <p:nvPr>
            <p:ph sz="half" idx="2"/>
          </p:nvPr>
        </p:nvSpPr>
        <p:spPr>
          <a:xfrm>
            <a:off x="3779912" y="404664"/>
            <a:ext cx="4902126" cy="6192977"/>
          </a:xfrm>
        </p:spPr>
        <p:txBody>
          <a:bodyPr>
            <a:normAutofit/>
          </a:bodyPr>
          <a:lstStyle/>
          <a:p>
            <a:pPr algn="ctr">
              <a:buNone/>
            </a:pPr>
            <a:r>
              <a:rPr lang="pl-PL" dirty="0" smtClean="0"/>
              <a:t>  </a:t>
            </a:r>
            <a:r>
              <a:rPr lang="pl-PL" sz="1800" dirty="0" smtClean="0"/>
              <a:t>W Polsce jest pospolita na całym niżu </a:t>
            </a:r>
            <a:r>
              <a:rPr lang="pl-PL" sz="1800" dirty="0" smtClean="0"/>
              <a:t/>
            </a:r>
            <a:br>
              <a:rPr lang="pl-PL" sz="1800" dirty="0" smtClean="0"/>
            </a:br>
            <a:r>
              <a:rPr lang="pl-PL" sz="1800" dirty="0" smtClean="0"/>
              <a:t>i </a:t>
            </a:r>
            <a:r>
              <a:rPr lang="pl-PL" sz="1800" dirty="0" smtClean="0"/>
              <a:t>w niższych położeniach górskich.</a:t>
            </a:r>
          </a:p>
          <a:p>
            <a:pPr algn="ctr">
              <a:buNone/>
            </a:pPr>
            <a:r>
              <a:rPr lang="pl-PL" sz="1800" dirty="0" smtClean="0"/>
              <a:t>Drzewo o wysokości około 20m</a:t>
            </a:r>
            <a:r>
              <a:rPr lang="pl-PL" sz="1800" dirty="0" smtClean="0"/>
              <a:t>,</a:t>
            </a:r>
          </a:p>
          <a:p>
            <a:pPr algn="ctr">
              <a:buNone/>
            </a:pPr>
            <a:r>
              <a:rPr lang="pl-PL" sz="1800" dirty="0" smtClean="0"/>
              <a:t> </a:t>
            </a:r>
            <a:r>
              <a:rPr lang="pl-PL" sz="1800" dirty="0" smtClean="0"/>
              <a:t>o długich i wiotkich gałęziach. Kora gładka srebrzystobiała, </a:t>
            </a:r>
            <a:br>
              <a:rPr lang="pl-PL" sz="1800" dirty="0" smtClean="0"/>
            </a:br>
            <a:r>
              <a:rPr lang="pl-PL" sz="1800" dirty="0" smtClean="0"/>
              <a:t>z pojedynczymi, szarobiałymi wstęgami poprzecznymi. Liście okrągławo owalne albo trójkątne </a:t>
            </a:r>
            <a:r>
              <a:rPr lang="pl-PL" sz="1800" dirty="0" smtClean="0"/>
              <a:t/>
            </a:r>
            <a:br>
              <a:rPr lang="pl-PL" sz="1800" dirty="0" smtClean="0"/>
            </a:br>
            <a:r>
              <a:rPr lang="pl-PL" sz="1800" dirty="0" smtClean="0"/>
              <a:t>w </a:t>
            </a:r>
            <a:r>
              <a:rPr lang="pl-PL" sz="1800" dirty="0" smtClean="0"/>
              <a:t>zarysie( 2-6cm). Długoogonkowe, nagie. Gatunek jednopienny. Kotki męskie – dł. 3-6cm brunatne , </a:t>
            </a:r>
            <a:r>
              <a:rPr lang="pl-PL" sz="1800" dirty="0" smtClean="0"/>
              <a:t/>
            </a:r>
            <a:br>
              <a:rPr lang="pl-PL" sz="1800" dirty="0" smtClean="0"/>
            </a:br>
            <a:r>
              <a:rPr lang="pl-PL" sz="1800" dirty="0" smtClean="0"/>
              <a:t>a </a:t>
            </a:r>
            <a:r>
              <a:rPr lang="pl-PL" sz="1800" dirty="0" smtClean="0"/>
              <a:t>później jasnożółte. Kotki żeńskie zielonkawe. Duża ilość produkowanych nasion, rozsiewanych przez wiatr. Brzoza brodawkowata nazywana jest zwisłą lub białą. Charakteryzuje się dużą odpornością klimatyczną </a:t>
            </a:r>
            <a:br>
              <a:rPr lang="pl-PL" sz="1800" dirty="0" smtClean="0"/>
            </a:br>
            <a:r>
              <a:rPr lang="pl-PL" sz="1800" dirty="0" smtClean="0"/>
              <a:t>( biała kora odbija promieniowanie słoneczne).  </a:t>
            </a:r>
            <a:endParaRPr lang="pl-PL" sz="1800" dirty="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Acer_platanoides0_clean.jpg"/>
          <p:cNvPicPr>
            <a:picLocks noGrp="1" noChangeAspect="1"/>
          </p:cNvPicPr>
          <p:nvPr>
            <p:ph sz="half" idx="1"/>
          </p:nvPr>
        </p:nvPicPr>
        <p:blipFill>
          <a:blip r:embed="rId2" cstate="print"/>
          <a:stretch>
            <a:fillRect/>
          </a:stretch>
        </p:blipFill>
        <p:spPr>
          <a:xfrm>
            <a:off x="1115616" y="801289"/>
            <a:ext cx="3278738" cy="5364015"/>
          </a:xfrm>
          <a:prstGeom prst="rect">
            <a:avLst/>
          </a:prstGeom>
          <a:ln>
            <a:noFill/>
          </a:ln>
          <a:effectLst>
            <a:softEdge rad="112500"/>
          </a:effectLst>
        </p:spPr>
      </p:pic>
      <p:sp>
        <p:nvSpPr>
          <p:cNvPr id="3" name="Symbol zastępczy zawartości 2"/>
          <p:cNvSpPr>
            <a:spLocks noGrp="1"/>
          </p:cNvSpPr>
          <p:nvPr>
            <p:ph sz="half" idx="2"/>
          </p:nvPr>
        </p:nvSpPr>
        <p:spPr/>
        <p:txBody>
          <a:bodyPr>
            <a:normAutofit lnSpcReduction="10000"/>
          </a:bodyPr>
          <a:lstStyle/>
          <a:p>
            <a:pPr algn="ctr">
              <a:buNone/>
            </a:pPr>
            <a:r>
              <a:rPr lang="pl-PL" dirty="0" smtClean="0"/>
              <a:t>Polsce jest najpospolitszy </a:t>
            </a:r>
            <a:br>
              <a:rPr lang="pl-PL" dirty="0" smtClean="0"/>
            </a:br>
            <a:r>
              <a:rPr lang="pl-PL" dirty="0" smtClean="0"/>
              <a:t>z krajowych gatunków swego rodzaju, występuje powszechnie </a:t>
            </a:r>
            <a:br>
              <a:rPr lang="pl-PL" dirty="0" smtClean="0"/>
            </a:br>
            <a:r>
              <a:rPr lang="pl-PL" dirty="0" smtClean="0"/>
              <a:t>na całym niżu </a:t>
            </a:r>
            <a:br>
              <a:rPr lang="pl-PL" dirty="0" smtClean="0"/>
            </a:br>
            <a:r>
              <a:rPr lang="pl-PL" dirty="0" smtClean="0"/>
              <a:t>i w niższych położeniach górskich na całym terenie kraju.</a:t>
            </a:r>
            <a:endParaRPr lang="pl-PL" dirty="0"/>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jpg"/>
          <p:cNvPicPr>
            <a:picLocks noGrp="1" noChangeAspect="1"/>
          </p:cNvPicPr>
          <p:nvPr>
            <p:ph sz="half" idx="1"/>
          </p:nvPr>
        </p:nvPicPr>
        <p:blipFill>
          <a:blip r:embed="rId2" cstate="print"/>
          <a:stretch>
            <a:fillRect/>
          </a:stretch>
        </p:blipFill>
        <p:spPr>
          <a:xfrm>
            <a:off x="785786" y="1714488"/>
            <a:ext cx="3114705" cy="4158292"/>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78536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MYDLEŃCOWE</a:t>
                      </a:r>
                      <a:endParaRPr lang="pl-PL" dirty="0"/>
                    </a:p>
                  </a:txBody>
                  <a:tcPr/>
                </a:tc>
              </a:tr>
              <a:tr h="370840">
                <a:tc>
                  <a:txBody>
                    <a:bodyPr/>
                    <a:lstStyle/>
                    <a:p>
                      <a:r>
                        <a:rPr lang="pl-PL" dirty="0" smtClean="0"/>
                        <a:t>RODZINA</a:t>
                      </a:r>
                      <a:endParaRPr lang="pl-PL" dirty="0"/>
                    </a:p>
                  </a:txBody>
                  <a:tcPr/>
                </a:tc>
                <a:tc>
                  <a:txBody>
                    <a:bodyPr/>
                    <a:lstStyle/>
                    <a:p>
                      <a:r>
                        <a:rPr lang="pl-PL" dirty="0" smtClean="0"/>
                        <a:t>MYDLEŃCOWATE</a:t>
                      </a:r>
                      <a:endParaRPr lang="pl-PL" dirty="0"/>
                    </a:p>
                  </a:txBody>
                  <a:tcPr/>
                </a:tc>
              </a:tr>
              <a:tr h="370840">
                <a:tc>
                  <a:txBody>
                    <a:bodyPr/>
                    <a:lstStyle/>
                    <a:p>
                      <a:r>
                        <a:rPr lang="pl-PL" dirty="0" smtClean="0"/>
                        <a:t>RODZAJ</a:t>
                      </a:r>
                      <a:endParaRPr lang="pl-PL" dirty="0"/>
                    </a:p>
                  </a:txBody>
                  <a:tcPr/>
                </a:tc>
                <a:tc>
                  <a:txBody>
                    <a:bodyPr/>
                    <a:lstStyle/>
                    <a:p>
                      <a:r>
                        <a:rPr lang="pl-PL" dirty="0" smtClean="0"/>
                        <a:t>KLON</a:t>
                      </a:r>
                      <a:endParaRPr lang="pl-PL" dirty="0"/>
                    </a:p>
                  </a:txBody>
                  <a:tcPr/>
                </a:tc>
              </a:tr>
              <a:tr h="370840">
                <a:tc>
                  <a:txBody>
                    <a:bodyPr/>
                    <a:lstStyle/>
                    <a:p>
                      <a:r>
                        <a:rPr lang="pl-PL" dirty="0" smtClean="0"/>
                        <a:t>GATUNEK</a:t>
                      </a:r>
                      <a:endParaRPr lang="pl-PL" dirty="0"/>
                    </a:p>
                  </a:txBody>
                  <a:tcPr/>
                </a:tc>
                <a:tc>
                  <a:txBody>
                    <a:bodyPr/>
                    <a:lstStyle/>
                    <a:p>
                      <a:r>
                        <a:rPr lang="pl-PL" dirty="0" smtClean="0"/>
                        <a:t>KLON POLNY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KLON POLNY</a:t>
            </a:r>
            <a:endParaRPr lang="pl-PL" dirty="0"/>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Acer_campestreAA.jpg"/>
          <p:cNvPicPr>
            <a:picLocks noGrp="1" noChangeAspect="1"/>
          </p:cNvPicPr>
          <p:nvPr>
            <p:ph sz="half" idx="1"/>
          </p:nvPr>
        </p:nvPicPr>
        <p:blipFill>
          <a:blip r:embed="rId2" cstate="print"/>
          <a:stretch>
            <a:fillRect/>
          </a:stretch>
        </p:blipFill>
        <p:spPr>
          <a:xfrm>
            <a:off x="642910" y="714356"/>
            <a:ext cx="3192130" cy="5196787"/>
          </a:xfrm>
          <a:prstGeom prst="rect">
            <a:avLst/>
          </a:prstGeom>
          <a:ln>
            <a:noFill/>
          </a:ln>
          <a:effectLst>
            <a:softEdge rad="112500"/>
          </a:effectLst>
        </p:spPr>
      </p:pic>
      <p:sp>
        <p:nvSpPr>
          <p:cNvPr id="3" name="Symbol zastępczy zawartości 2"/>
          <p:cNvSpPr>
            <a:spLocks noGrp="1"/>
          </p:cNvSpPr>
          <p:nvPr>
            <p:ph sz="half" idx="2"/>
          </p:nvPr>
        </p:nvSpPr>
        <p:spPr>
          <a:xfrm>
            <a:off x="3929058" y="642918"/>
            <a:ext cx="4757742" cy="5364373"/>
          </a:xfrm>
        </p:spPr>
        <p:txBody>
          <a:bodyPr>
            <a:normAutofit fontScale="92500" lnSpcReduction="10000"/>
          </a:bodyPr>
          <a:lstStyle/>
          <a:p>
            <a:pPr algn="ctr">
              <a:buNone/>
            </a:pPr>
            <a:r>
              <a:rPr lang="pl-PL" dirty="0" smtClean="0"/>
              <a:t>   W Polsce rozpowszechniony </a:t>
            </a:r>
            <a:br>
              <a:rPr lang="pl-PL" dirty="0" smtClean="0"/>
            </a:br>
            <a:r>
              <a:rPr lang="pl-PL" dirty="0" smtClean="0"/>
              <a:t>na Pogórzu Karpackim, </a:t>
            </a:r>
            <a:br>
              <a:rPr lang="pl-PL" dirty="0" smtClean="0"/>
            </a:br>
            <a:r>
              <a:rPr lang="pl-PL" dirty="0" smtClean="0"/>
              <a:t>w dolinie Wisły, na Śląsku Górnym i Dolnym, </a:t>
            </a:r>
            <a:br>
              <a:rPr lang="pl-PL" dirty="0" smtClean="0"/>
            </a:br>
            <a:r>
              <a:rPr lang="pl-PL" dirty="0" smtClean="0"/>
              <a:t>w Wielkopolsce i Kujawach. Status gatunku na Pomorzu niepewny,</a:t>
            </a:r>
            <a:br>
              <a:rPr lang="pl-PL" dirty="0" smtClean="0"/>
            </a:br>
            <a:r>
              <a:rPr lang="pl-PL" dirty="0" smtClean="0"/>
              <a:t>prawdopodobnie jest </a:t>
            </a:r>
            <a:br>
              <a:rPr lang="pl-PL" dirty="0" smtClean="0"/>
            </a:br>
            <a:r>
              <a:rPr lang="pl-PL" dirty="0" smtClean="0"/>
              <a:t>tu tylko zawleczony, podobnie jak </a:t>
            </a:r>
            <a:br>
              <a:rPr lang="pl-PL" dirty="0" smtClean="0"/>
            </a:br>
            <a:r>
              <a:rPr lang="pl-PL" dirty="0" smtClean="0"/>
              <a:t>na pojedynczych stanowiskach w Polsce północno-wschodniej.</a:t>
            </a:r>
            <a:endParaRPr lang="pl-PL" dirty="0"/>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 (1).jpg"/>
          <p:cNvPicPr>
            <a:picLocks noGrp="1" noChangeAspect="1"/>
          </p:cNvPicPr>
          <p:nvPr>
            <p:ph sz="half" idx="1"/>
          </p:nvPr>
        </p:nvPicPr>
        <p:blipFill>
          <a:blip r:embed="rId2" cstate="print"/>
          <a:stretch>
            <a:fillRect/>
          </a:stretch>
        </p:blipFill>
        <p:spPr>
          <a:xfrm>
            <a:off x="785786" y="1357298"/>
            <a:ext cx="3400425" cy="4539743"/>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246880"/>
        </p:xfrm>
        <a:graphic>
          <a:graphicData uri="http://schemas.openxmlformats.org/drawingml/2006/table">
            <a:tbl>
              <a:tblPr firstRow="1" bandRow="1">
                <a:tableStyleId>{5C22544A-7EE6-4342-B048-85BDC9FD1C3A}</a:tableStyleId>
              </a:tblPr>
              <a:tblGrid>
                <a:gridCol w="1638312"/>
                <a:gridCol w="2400288"/>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MYDLEŃCOWE</a:t>
                      </a:r>
                      <a:endParaRPr lang="pl-PL" dirty="0"/>
                    </a:p>
                  </a:txBody>
                  <a:tcPr/>
                </a:tc>
              </a:tr>
              <a:tr h="370840">
                <a:tc>
                  <a:txBody>
                    <a:bodyPr/>
                    <a:lstStyle/>
                    <a:p>
                      <a:r>
                        <a:rPr lang="pl-PL" dirty="0" smtClean="0"/>
                        <a:t>RODZINA</a:t>
                      </a:r>
                      <a:endParaRPr lang="pl-PL" dirty="0"/>
                    </a:p>
                  </a:txBody>
                  <a:tcPr/>
                </a:tc>
                <a:tc>
                  <a:txBody>
                    <a:bodyPr/>
                    <a:lstStyle/>
                    <a:p>
                      <a:r>
                        <a:rPr lang="pl-PL" dirty="0" smtClean="0"/>
                        <a:t>MYDLEŃCOWATE</a:t>
                      </a:r>
                      <a:endParaRPr lang="pl-PL" dirty="0"/>
                    </a:p>
                  </a:txBody>
                  <a:tcPr/>
                </a:tc>
              </a:tr>
              <a:tr h="370840">
                <a:tc>
                  <a:txBody>
                    <a:bodyPr/>
                    <a:lstStyle/>
                    <a:p>
                      <a:r>
                        <a:rPr lang="pl-PL" dirty="0" smtClean="0"/>
                        <a:t>RODZAJ</a:t>
                      </a:r>
                      <a:endParaRPr lang="pl-PL" dirty="0"/>
                    </a:p>
                  </a:txBody>
                  <a:tcPr/>
                </a:tc>
                <a:tc>
                  <a:txBody>
                    <a:bodyPr/>
                    <a:lstStyle/>
                    <a:p>
                      <a:r>
                        <a:rPr lang="pl-PL" dirty="0" smtClean="0"/>
                        <a:t>KLON</a:t>
                      </a:r>
                      <a:endParaRPr lang="pl-PL" dirty="0"/>
                    </a:p>
                  </a:txBody>
                  <a:tcPr/>
                </a:tc>
              </a:tr>
              <a:tr h="370840">
                <a:tc>
                  <a:txBody>
                    <a:bodyPr/>
                    <a:lstStyle/>
                    <a:p>
                      <a:r>
                        <a:rPr lang="pl-PL" dirty="0" smtClean="0"/>
                        <a:t>GATUNEK</a:t>
                      </a:r>
                      <a:endParaRPr lang="pl-PL" dirty="0"/>
                    </a:p>
                  </a:txBody>
                  <a:tcPr/>
                </a:tc>
                <a:tc>
                  <a:txBody>
                    <a:bodyPr/>
                    <a:lstStyle/>
                    <a:p>
                      <a:r>
                        <a:rPr lang="pl-PL" dirty="0" smtClean="0"/>
                        <a:t>KLON JESIONOLISTNY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KLON JESIONOLISTNY</a:t>
            </a:r>
            <a:endParaRPr lang="pl-PL" dirty="0"/>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Acer_negundoAA.jpg"/>
          <p:cNvPicPr>
            <a:picLocks noGrp="1" noChangeAspect="1"/>
          </p:cNvPicPr>
          <p:nvPr>
            <p:ph sz="half" idx="1"/>
          </p:nvPr>
        </p:nvPicPr>
        <p:blipFill>
          <a:blip r:embed="rId2" cstate="print"/>
          <a:stretch>
            <a:fillRect/>
          </a:stretch>
        </p:blipFill>
        <p:spPr>
          <a:xfrm>
            <a:off x="357158" y="500042"/>
            <a:ext cx="3903069" cy="5429288"/>
          </a:xfrm>
          <a:prstGeom prst="rect">
            <a:avLst/>
          </a:prstGeom>
          <a:ln>
            <a:noFill/>
          </a:ln>
          <a:effectLst>
            <a:softEdge rad="112500"/>
          </a:effectLst>
        </p:spPr>
      </p:pic>
      <p:sp>
        <p:nvSpPr>
          <p:cNvPr id="3" name="Symbol zastępczy zawartości 2"/>
          <p:cNvSpPr>
            <a:spLocks noGrp="1"/>
          </p:cNvSpPr>
          <p:nvPr>
            <p:ph sz="half" idx="2"/>
          </p:nvPr>
        </p:nvSpPr>
        <p:spPr>
          <a:xfrm>
            <a:off x="3786182" y="928670"/>
            <a:ext cx="4900618" cy="5150059"/>
          </a:xfrm>
        </p:spPr>
        <p:txBody>
          <a:bodyPr>
            <a:normAutofit/>
          </a:bodyPr>
          <a:lstStyle/>
          <a:p>
            <a:pPr algn="ctr">
              <a:buNone/>
            </a:pPr>
            <a:r>
              <a:rPr lang="pl-PL" dirty="0" smtClean="0"/>
              <a:t>  Występuje powszechnie niemal w całym kraju </a:t>
            </a:r>
            <a:br>
              <a:rPr lang="pl-PL" dirty="0" smtClean="0"/>
            </a:br>
            <a:r>
              <a:rPr lang="pl-PL" dirty="0" smtClean="0"/>
              <a:t>z wyjątkiem części Pomorza i Polski północno-wschodniej</a:t>
            </a:r>
            <a:r>
              <a:rPr lang="pl-PL" baseline="30000" dirty="0" smtClean="0"/>
              <a:t>.</a:t>
            </a:r>
            <a:br>
              <a:rPr lang="pl-PL" baseline="30000" dirty="0" smtClean="0"/>
            </a:br>
            <a:r>
              <a:rPr lang="pl-PL" dirty="0" smtClean="0"/>
              <a:t> Zaliczany jest do roślin inwazyjnych,</a:t>
            </a:r>
            <a:br>
              <a:rPr lang="pl-PL" dirty="0" smtClean="0"/>
            </a:br>
            <a:r>
              <a:rPr lang="pl-PL" dirty="0" smtClean="0"/>
              <a:t>niebezpiecznych </a:t>
            </a:r>
            <a:br>
              <a:rPr lang="pl-PL" dirty="0" smtClean="0"/>
            </a:br>
            <a:r>
              <a:rPr lang="pl-PL" dirty="0" smtClean="0"/>
              <a:t>dla rodzimej flory.</a:t>
            </a:r>
            <a:endParaRPr lang="pl-PL" dirty="0"/>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7972452" cy="4525963"/>
          </a:xfrm>
        </p:spPr>
        <p:txBody>
          <a:bodyPr/>
          <a:lstStyle/>
          <a:p>
            <a:r>
              <a:rPr lang="pl-PL" u="sng" dirty="0" smtClean="0">
                <a:solidFill>
                  <a:schemeClr val="tx2">
                    <a:lumMod val="50000"/>
                  </a:schemeClr>
                </a:solidFill>
              </a:rPr>
              <a:t>DREWNO</a:t>
            </a:r>
            <a:r>
              <a:rPr lang="pl-PL" dirty="0" smtClean="0"/>
              <a:t> klonu zwyczajnego doskonale nadaje się do obróbki. Można wykonywać z niego meble, podłogi oraz instrumenty muzyczne.</a:t>
            </a:r>
          </a:p>
          <a:p>
            <a:r>
              <a:rPr lang="pl-PL" u="sng" dirty="0" smtClean="0">
                <a:solidFill>
                  <a:schemeClr val="tx2">
                    <a:lumMod val="50000"/>
                  </a:schemeClr>
                </a:solidFill>
              </a:rPr>
              <a:t>DREWNO</a:t>
            </a:r>
            <a:r>
              <a:rPr lang="pl-PL" dirty="0" smtClean="0"/>
              <a:t> klonu zwyczajnego bardzo twarde, jasne drewno o ładnym rysunku słojów wykorzystuje się w stolarstwie, tokarstwie</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450px-Crack_willow_Lodz(Poland)(js).04.jpg"/>
          <p:cNvPicPr>
            <a:picLocks noGrp="1" noChangeAspect="1"/>
          </p:cNvPicPr>
          <p:nvPr>
            <p:ph sz="half" idx="1"/>
          </p:nvPr>
        </p:nvPicPr>
        <p:blipFill>
          <a:blip r:embed="rId2" cstate="print"/>
          <a:stretch>
            <a:fillRect/>
          </a:stretch>
        </p:blipFill>
        <p:spPr>
          <a:xfrm>
            <a:off x="285720" y="1500174"/>
            <a:ext cx="4214842" cy="4214842"/>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3438" y="1643050"/>
          <a:ext cx="4038600" cy="3977640"/>
        </p:xfrm>
        <a:graphic>
          <a:graphicData uri="http://schemas.openxmlformats.org/drawingml/2006/table">
            <a:tbl>
              <a:tblPr firstRow="1" bandRow="1">
                <a:tableStyleId>{5C22544A-7EE6-4342-B048-85BDC9FD1C3A}</a:tableStyleId>
              </a:tblPr>
              <a:tblGrid>
                <a:gridCol w="1638312"/>
                <a:gridCol w="2400288"/>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MALPIGIOWCE</a:t>
                      </a:r>
                      <a:endParaRPr lang="pl-PL" dirty="0"/>
                    </a:p>
                  </a:txBody>
                  <a:tcPr/>
                </a:tc>
              </a:tr>
              <a:tr h="370840">
                <a:tc>
                  <a:txBody>
                    <a:bodyPr/>
                    <a:lstStyle/>
                    <a:p>
                      <a:r>
                        <a:rPr lang="pl-PL" dirty="0" smtClean="0"/>
                        <a:t>RODZINA</a:t>
                      </a:r>
                      <a:endParaRPr lang="pl-PL" dirty="0"/>
                    </a:p>
                  </a:txBody>
                  <a:tcPr/>
                </a:tc>
                <a:tc>
                  <a:txBody>
                    <a:bodyPr/>
                    <a:lstStyle/>
                    <a:p>
                      <a:r>
                        <a:rPr lang="pl-PL" dirty="0" smtClean="0"/>
                        <a:t>WIERZBOWATE</a:t>
                      </a:r>
                      <a:endParaRPr lang="pl-PL" dirty="0"/>
                    </a:p>
                  </a:txBody>
                  <a:tcPr/>
                </a:tc>
              </a:tr>
              <a:tr h="370840">
                <a:tc>
                  <a:txBody>
                    <a:bodyPr/>
                    <a:lstStyle/>
                    <a:p>
                      <a:r>
                        <a:rPr lang="pl-PL" dirty="0" smtClean="0"/>
                        <a:t>RODZAJ</a:t>
                      </a:r>
                      <a:endParaRPr lang="pl-PL" dirty="0"/>
                    </a:p>
                  </a:txBody>
                  <a:tcPr/>
                </a:tc>
                <a:tc>
                  <a:txBody>
                    <a:bodyPr/>
                    <a:lstStyle/>
                    <a:p>
                      <a:r>
                        <a:rPr lang="pl-PL" dirty="0" smtClean="0"/>
                        <a:t>WIERZBA</a:t>
                      </a:r>
                      <a:endParaRPr lang="pl-PL" dirty="0"/>
                    </a:p>
                  </a:txBody>
                  <a:tcPr/>
                </a:tc>
              </a:tr>
              <a:tr h="370840">
                <a:tc>
                  <a:txBody>
                    <a:bodyPr/>
                    <a:lstStyle/>
                    <a:p>
                      <a:r>
                        <a:rPr lang="pl-PL" dirty="0" smtClean="0"/>
                        <a:t>GATUNEK</a:t>
                      </a:r>
                      <a:endParaRPr lang="pl-PL" dirty="0"/>
                    </a:p>
                  </a:txBody>
                  <a:tcPr/>
                </a:tc>
                <a:tc>
                  <a:txBody>
                    <a:bodyPr/>
                    <a:lstStyle/>
                    <a:p>
                      <a:r>
                        <a:rPr lang="pl-PL" dirty="0" smtClean="0"/>
                        <a:t>WIERZBA</a:t>
                      </a:r>
                      <a:r>
                        <a:rPr lang="pl-PL" baseline="0" dirty="0" smtClean="0"/>
                        <a:t> KRUCHA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WIERZBA KRUCHA</a:t>
            </a:r>
            <a:endParaRPr lang="pl-PL" dirty="0"/>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Salix_fragilis_Sturm22.jpg"/>
          <p:cNvPicPr>
            <a:picLocks noGrp="1" noChangeAspect="1"/>
          </p:cNvPicPr>
          <p:nvPr>
            <p:ph sz="half" idx="1"/>
          </p:nvPr>
        </p:nvPicPr>
        <p:blipFill>
          <a:blip r:embed="rId2" cstate="print"/>
          <a:stretch>
            <a:fillRect/>
          </a:stretch>
        </p:blipFill>
        <p:spPr>
          <a:xfrm>
            <a:off x="357158" y="357166"/>
            <a:ext cx="3901028" cy="5851542"/>
          </a:xfrm>
          <a:prstGeom prst="rect">
            <a:avLst/>
          </a:prstGeom>
          <a:ln>
            <a:noFill/>
          </a:ln>
          <a:effectLst>
            <a:softEdge rad="112500"/>
          </a:effectLst>
        </p:spPr>
      </p:pic>
      <p:sp>
        <p:nvSpPr>
          <p:cNvPr id="3" name="Symbol zastępczy zawartości 2"/>
          <p:cNvSpPr>
            <a:spLocks noGrp="1"/>
          </p:cNvSpPr>
          <p:nvPr>
            <p:ph sz="half" idx="2"/>
          </p:nvPr>
        </p:nvSpPr>
        <p:spPr>
          <a:xfrm>
            <a:off x="3962392" y="2332037"/>
            <a:ext cx="5181608" cy="4525963"/>
          </a:xfrm>
        </p:spPr>
        <p:txBody>
          <a:bodyPr/>
          <a:lstStyle/>
          <a:p>
            <a:pPr algn="ctr">
              <a:buNone/>
            </a:pPr>
            <a:r>
              <a:rPr lang="pl-PL" dirty="0" smtClean="0"/>
              <a:t>  W Polsce jest jednym </a:t>
            </a:r>
            <a:br>
              <a:rPr lang="pl-PL" dirty="0" smtClean="0"/>
            </a:br>
            <a:r>
              <a:rPr lang="pl-PL" dirty="0" smtClean="0"/>
              <a:t>z najbardziej pospolitych drzew.</a:t>
            </a:r>
            <a:endParaRPr lang="pl-PL" dirty="0"/>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86766" cy="4525963"/>
          </a:xfrm>
        </p:spPr>
        <p:txBody>
          <a:bodyPr/>
          <a:lstStyle/>
          <a:p>
            <a:r>
              <a:rPr lang="pl-PL" u="sng" dirty="0" smtClean="0">
                <a:solidFill>
                  <a:schemeClr val="tx2">
                    <a:lumMod val="50000"/>
                  </a:schemeClr>
                </a:solidFill>
              </a:rPr>
              <a:t>DREWNO</a:t>
            </a:r>
            <a:r>
              <a:rPr lang="pl-PL" dirty="0" smtClean="0"/>
              <a:t> jest powszechnie wykorzystywane jako materiał opałowy. Ma niską wartość opałową.</a:t>
            </a:r>
          </a:p>
          <a:p>
            <a:r>
              <a:rPr lang="pl-PL" u="sng" dirty="0" smtClean="0">
                <a:solidFill>
                  <a:schemeClr val="tx2">
                    <a:lumMod val="50000"/>
                  </a:schemeClr>
                </a:solidFill>
              </a:rPr>
              <a:t>KORA</a:t>
            </a:r>
            <a:r>
              <a:rPr lang="pl-PL" dirty="0" smtClean="0"/>
              <a:t> -zawiera substancje działające przeciwzapalnie.</a:t>
            </a:r>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jpg"/>
          <p:cNvPicPr>
            <a:picLocks noGrp="1" noChangeAspect="1"/>
          </p:cNvPicPr>
          <p:nvPr>
            <p:ph sz="half" idx="1"/>
          </p:nvPr>
        </p:nvPicPr>
        <p:blipFill>
          <a:blip r:embed="rId2" cstate="print"/>
          <a:stretch>
            <a:fillRect/>
          </a:stretch>
        </p:blipFill>
        <p:spPr>
          <a:xfrm>
            <a:off x="785786" y="1357298"/>
            <a:ext cx="2943684" cy="4423569"/>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397764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MALPIGIOWCE</a:t>
                      </a:r>
                      <a:endParaRPr lang="pl-PL" dirty="0"/>
                    </a:p>
                  </a:txBody>
                  <a:tcPr/>
                </a:tc>
              </a:tr>
              <a:tr h="370840">
                <a:tc>
                  <a:txBody>
                    <a:bodyPr/>
                    <a:lstStyle/>
                    <a:p>
                      <a:r>
                        <a:rPr lang="pl-PL" dirty="0" smtClean="0"/>
                        <a:t>RODZINA</a:t>
                      </a:r>
                      <a:endParaRPr lang="pl-PL" dirty="0"/>
                    </a:p>
                  </a:txBody>
                  <a:tcPr/>
                </a:tc>
                <a:tc>
                  <a:txBody>
                    <a:bodyPr/>
                    <a:lstStyle/>
                    <a:p>
                      <a:r>
                        <a:rPr lang="pl-PL" dirty="0" smtClean="0"/>
                        <a:t>WIERZBOWATE</a:t>
                      </a:r>
                      <a:endParaRPr lang="pl-PL" dirty="0"/>
                    </a:p>
                  </a:txBody>
                  <a:tcPr/>
                </a:tc>
              </a:tr>
              <a:tr h="370840">
                <a:tc>
                  <a:txBody>
                    <a:bodyPr/>
                    <a:lstStyle/>
                    <a:p>
                      <a:r>
                        <a:rPr lang="pl-PL" dirty="0" smtClean="0"/>
                        <a:t>RODZAJ</a:t>
                      </a:r>
                      <a:endParaRPr lang="pl-PL" dirty="0"/>
                    </a:p>
                  </a:txBody>
                  <a:tcPr/>
                </a:tc>
                <a:tc>
                  <a:txBody>
                    <a:bodyPr/>
                    <a:lstStyle/>
                    <a:p>
                      <a:r>
                        <a:rPr lang="pl-PL" dirty="0" smtClean="0"/>
                        <a:t>TOPOLA</a:t>
                      </a:r>
                      <a:endParaRPr lang="pl-PL" dirty="0"/>
                    </a:p>
                  </a:txBody>
                  <a:tcPr/>
                </a:tc>
              </a:tr>
              <a:tr h="370840">
                <a:tc>
                  <a:txBody>
                    <a:bodyPr/>
                    <a:lstStyle/>
                    <a:p>
                      <a:r>
                        <a:rPr lang="pl-PL" dirty="0" smtClean="0"/>
                        <a:t>GATUNEK</a:t>
                      </a:r>
                      <a:endParaRPr lang="pl-PL" dirty="0"/>
                    </a:p>
                  </a:txBody>
                  <a:tcPr/>
                </a:tc>
                <a:tc>
                  <a:txBody>
                    <a:bodyPr/>
                    <a:lstStyle/>
                    <a:p>
                      <a:r>
                        <a:rPr lang="pl-PL" dirty="0" smtClean="0"/>
                        <a:t>TOPOLA OSIKA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TOPOLA OSIKA</a:t>
            </a:r>
            <a:endParaRPr lang="pl-PL"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normAutofit/>
          </a:bodyPr>
          <a:lstStyle/>
          <a:p>
            <a:r>
              <a:rPr lang="pl-PL" u="sng" dirty="0" smtClean="0">
                <a:solidFill>
                  <a:schemeClr val="tx2">
                    <a:lumMod val="50000"/>
                  </a:schemeClr>
                </a:solidFill>
              </a:rPr>
              <a:t>DREWNO</a:t>
            </a:r>
            <a:r>
              <a:rPr lang="pl-PL" dirty="0" smtClean="0"/>
              <a:t> -trudno łupliwe, średniotwarde, dlatego wykorzystywane jest do robienia mebli i sklejki. Jest przetwarzane też na węgiel, smołę, kwas octowy, alkohol metylowy.</a:t>
            </a:r>
          </a:p>
          <a:p>
            <a:r>
              <a:rPr lang="pl-PL" u="sng" dirty="0" smtClean="0">
                <a:solidFill>
                  <a:schemeClr val="tx2">
                    <a:lumMod val="50000"/>
                  </a:schemeClr>
                </a:solidFill>
              </a:rPr>
              <a:t>ROŚLINA LECZNICZA</a:t>
            </a:r>
            <a:r>
              <a:rPr lang="pl-PL" dirty="0" smtClean="0"/>
              <a:t>-jej pozyskiwany wiosną sok zawiera głównie fruktozę, liczne sole mineralne oraz witaminę B, wykorzystany w homeopatii. </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Populus_tremula0.jpg"/>
          <p:cNvPicPr>
            <a:picLocks noGrp="1" noChangeAspect="1"/>
          </p:cNvPicPr>
          <p:nvPr>
            <p:ph sz="half" idx="1"/>
          </p:nvPr>
        </p:nvPicPr>
        <p:blipFill>
          <a:blip r:embed="rId2" cstate="print"/>
          <a:stretch>
            <a:fillRect/>
          </a:stretch>
        </p:blipFill>
        <p:spPr>
          <a:xfrm>
            <a:off x="642910" y="285728"/>
            <a:ext cx="3429024" cy="5760760"/>
          </a:xfrm>
          <a:prstGeom prst="rect">
            <a:avLst/>
          </a:prstGeom>
          <a:ln>
            <a:noFill/>
          </a:ln>
          <a:effectLst>
            <a:softEdge rad="112500"/>
          </a:effectLst>
        </p:spPr>
      </p:pic>
      <p:sp>
        <p:nvSpPr>
          <p:cNvPr id="3" name="Symbol zastępczy zawartości 2"/>
          <p:cNvSpPr>
            <a:spLocks noGrp="1"/>
          </p:cNvSpPr>
          <p:nvPr>
            <p:ph sz="half" idx="2"/>
          </p:nvPr>
        </p:nvSpPr>
        <p:spPr>
          <a:xfrm>
            <a:off x="3635896" y="548680"/>
            <a:ext cx="5328592" cy="5976664"/>
          </a:xfrm>
        </p:spPr>
        <p:txBody>
          <a:bodyPr>
            <a:normAutofit fontScale="55000" lnSpcReduction="20000"/>
          </a:bodyPr>
          <a:lstStyle/>
          <a:p>
            <a:pPr algn="ctr">
              <a:buNone/>
            </a:pPr>
            <a:r>
              <a:rPr lang="pl-PL" sz="3300" dirty="0" smtClean="0"/>
              <a:t> W Polsce jest jednym </a:t>
            </a:r>
            <a:br>
              <a:rPr lang="pl-PL" sz="3300" dirty="0" smtClean="0"/>
            </a:br>
            <a:r>
              <a:rPr lang="pl-PL" sz="3300" dirty="0" smtClean="0"/>
              <a:t>z najbardziej pospolitych drzew.</a:t>
            </a:r>
          </a:p>
          <a:p>
            <a:pPr algn="ctr">
              <a:buNone/>
            </a:pPr>
            <a:r>
              <a:rPr lang="pl-PL" sz="3300" dirty="0" smtClean="0"/>
              <a:t>Topola </a:t>
            </a:r>
            <a:r>
              <a:rPr lang="pl-PL" sz="3300" dirty="0" smtClean="0"/>
              <a:t>osika, </a:t>
            </a:r>
            <a:r>
              <a:rPr lang="pl-PL" sz="3300" dirty="0" smtClean="0"/>
              <a:t>topola drżąca – gatunek drzewa należący do rodziny </a:t>
            </a:r>
            <a:r>
              <a:rPr lang="pl-PL" sz="3300" dirty="0" smtClean="0"/>
              <a:t>wierzbowatych. </a:t>
            </a:r>
            <a:r>
              <a:rPr lang="pl-PL" sz="3300" dirty="0" smtClean="0"/>
              <a:t>Najpospolitszy gatunek </a:t>
            </a:r>
            <a:r>
              <a:rPr lang="pl-PL" sz="3300" dirty="0" smtClean="0"/>
              <a:t>topoli w </a:t>
            </a:r>
            <a:r>
              <a:rPr lang="pl-PL" sz="3300" dirty="0" smtClean="0"/>
              <a:t>Polsce. Drzewo o </a:t>
            </a:r>
            <a:r>
              <a:rPr lang="pl-PL" sz="3300" dirty="0" smtClean="0"/>
              <a:t>wysokości</a:t>
            </a:r>
            <a:r>
              <a:rPr lang="pl-PL" sz="3300" dirty="0" smtClean="0"/>
              <a:t> </a:t>
            </a:r>
            <a:r>
              <a:rPr lang="pl-PL" sz="3300" dirty="0" smtClean="0"/>
              <a:t>do </a:t>
            </a:r>
            <a:r>
              <a:rPr lang="pl-PL" sz="3300" dirty="0" smtClean="0"/>
              <a:t>30 m . Jest to drzewo szybko rosnące, lecz </a:t>
            </a:r>
            <a:r>
              <a:rPr lang="pl-PL" sz="3300" dirty="0" smtClean="0"/>
              <a:t>krótkowieczne.</a:t>
            </a:r>
            <a:r>
              <a:rPr lang="pl-PL" sz="3300" baseline="30000" dirty="0" smtClean="0"/>
              <a:t> </a:t>
            </a:r>
            <a:r>
              <a:rPr lang="pl-PL" sz="3300" dirty="0" smtClean="0"/>
              <a:t>Ulistnienie skrętoległe</a:t>
            </a:r>
            <a:r>
              <a:rPr lang="pl-PL" sz="3300" dirty="0" smtClean="0"/>
              <a:t>. Liście są prawie </a:t>
            </a:r>
            <a:r>
              <a:rPr lang="pl-PL" sz="3300" dirty="0" smtClean="0"/>
              <a:t>okrągłe</a:t>
            </a:r>
            <a:r>
              <a:rPr lang="pl-PL" sz="3300" baseline="30000" dirty="0" smtClean="0"/>
              <a:t>.</a:t>
            </a:r>
            <a:r>
              <a:rPr lang="pl-PL" sz="3300" dirty="0" smtClean="0"/>
              <a:t> </a:t>
            </a:r>
            <a:r>
              <a:rPr lang="pl-PL" sz="3300" dirty="0" smtClean="0"/>
              <a:t>Mają długość </a:t>
            </a:r>
            <a:r>
              <a:rPr lang="pl-PL" sz="3300" dirty="0" smtClean="0"/>
              <a:t/>
            </a:r>
            <a:br>
              <a:rPr lang="pl-PL" sz="3300" dirty="0" smtClean="0"/>
            </a:br>
            <a:r>
              <a:rPr lang="pl-PL" sz="3300" dirty="0" smtClean="0"/>
              <a:t>do 10cm</a:t>
            </a:r>
            <a:r>
              <a:rPr lang="pl-PL" sz="3300" dirty="0" smtClean="0"/>
              <a:t>.</a:t>
            </a:r>
            <a:r>
              <a:rPr lang="pl-PL" sz="3300" dirty="0" smtClean="0"/>
              <a:t> </a:t>
            </a:r>
            <a:r>
              <a:rPr lang="pl-PL" sz="3300" dirty="0" smtClean="0"/>
              <a:t>Są grubo i nierówno ząbkowane</a:t>
            </a:r>
            <a:r>
              <a:rPr lang="pl-PL" sz="3300" baseline="30000" dirty="0" smtClean="0"/>
              <a:t>. </a:t>
            </a:r>
            <a:r>
              <a:rPr lang="pl-PL" sz="3300" dirty="0" smtClean="0"/>
              <a:t>Ogonek liściowy  wiotki i dłuższy od blaszki , drży pod </a:t>
            </a:r>
            <a:r>
              <a:rPr lang="pl-PL" sz="3300" dirty="0" smtClean="0"/>
              <a:t>wpływem </a:t>
            </a:r>
            <a:r>
              <a:rPr lang="pl-PL" sz="3300" dirty="0" smtClean="0"/>
              <a:t>nawet niewielkiego wiatru. </a:t>
            </a:r>
            <a:r>
              <a:rPr lang="pl-PL" sz="3300" dirty="0" smtClean="0"/>
              <a:t>Roślina </a:t>
            </a:r>
            <a:r>
              <a:rPr lang="pl-PL" sz="3300" dirty="0" smtClean="0"/>
              <a:t>dwupienna – na jednym drzewie występują tylko kwiaty jednej płci -albo męskie, albo żeńskie. Zebrane </a:t>
            </a:r>
            <a:r>
              <a:rPr lang="pl-PL" sz="3300" dirty="0" smtClean="0"/>
              <a:t>są w </a:t>
            </a:r>
            <a:r>
              <a:rPr lang="pl-PL" sz="3300" dirty="0" smtClean="0"/>
              <a:t>kotki. Kwitnie w marcu </a:t>
            </a:r>
            <a:r>
              <a:rPr lang="pl-PL" sz="3300" dirty="0" smtClean="0"/>
              <a:t/>
            </a:r>
            <a:br>
              <a:rPr lang="pl-PL" sz="3300" dirty="0" smtClean="0"/>
            </a:br>
            <a:r>
              <a:rPr lang="pl-PL" sz="3300" dirty="0" smtClean="0"/>
              <a:t>i kwietniu przed </a:t>
            </a:r>
            <a:r>
              <a:rPr lang="pl-PL" sz="3300" dirty="0" smtClean="0"/>
              <a:t>rozwojem liści. </a:t>
            </a:r>
            <a:r>
              <a:rPr lang="pl-PL" sz="3300" dirty="0" smtClean="0"/>
              <a:t>Jest wiatropylna</a:t>
            </a:r>
            <a:r>
              <a:rPr lang="pl-PL" sz="3300" dirty="0" smtClean="0"/>
              <a:t>. </a:t>
            </a:r>
            <a:r>
              <a:rPr lang="pl-PL" sz="3300" dirty="0" smtClean="0"/>
              <a:t>Nasiona  </a:t>
            </a:r>
            <a:r>
              <a:rPr lang="pl-PL" sz="3300" dirty="0" smtClean="0"/>
              <a:t>są zaopatrzone </a:t>
            </a:r>
            <a:r>
              <a:rPr lang="pl-PL" sz="3300" dirty="0" smtClean="0"/>
              <a:t/>
            </a:r>
            <a:br>
              <a:rPr lang="pl-PL" sz="3300" dirty="0" smtClean="0"/>
            </a:br>
            <a:r>
              <a:rPr lang="pl-PL" sz="3300" dirty="0" smtClean="0"/>
              <a:t>w </a:t>
            </a:r>
            <a:r>
              <a:rPr lang="pl-PL" sz="3300" dirty="0" smtClean="0"/>
              <a:t>długi, biały puch. Dojrzewają pod koniec maja, lub na początku czerwca. Rozsiewane są przez wiatr (anemochoria). </a:t>
            </a:r>
          </a:p>
          <a:p>
            <a:pPr algn="ctr">
              <a:buNone/>
            </a:pPr>
            <a:endParaRPr lang="pl-PL" dirty="0"/>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043890" cy="4525963"/>
          </a:xfrm>
        </p:spPr>
        <p:txBody>
          <a:bodyPr/>
          <a:lstStyle/>
          <a:p>
            <a:r>
              <a:rPr lang="pl-PL" u="sng" dirty="0" smtClean="0">
                <a:solidFill>
                  <a:schemeClr val="tx2">
                    <a:lumMod val="50000"/>
                  </a:schemeClr>
                </a:solidFill>
              </a:rPr>
              <a:t>DREWNO</a:t>
            </a:r>
            <a:r>
              <a:rPr lang="pl-PL" b="1" dirty="0" smtClean="0"/>
              <a:t> </a:t>
            </a:r>
            <a:r>
              <a:rPr lang="pl-PL" dirty="0" smtClean="0"/>
              <a:t>używane jest do wyrobu zapałek, celulozy, różnorodnych sprzętów gospodarstwa domowego.</a:t>
            </a:r>
          </a:p>
          <a:p>
            <a:r>
              <a:rPr lang="pl-PL" u="sng" dirty="0" smtClean="0">
                <a:solidFill>
                  <a:schemeClr val="tx2">
                    <a:lumMod val="50000"/>
                  </a:schemeClr>
                </a:solidFill>
              </a:rPr>
              <a:t>ROŚLINA LECZNICZA </a:t>
            </a:r>
            <a:r>
              <a:rPr lang="pl-PL" dirty="0" smtClean="0"/>
              <a:t>– pączki zawierają sole mineralne, garbniki, żywice, mające działania moczopędne.</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20px-Picea_abies0.jpg"/>
          <p:cNvPicPr>
            <a:picLocks noGrp="1" noChangeAspect="1"/>
          </p:cNvPicPr>
          <p:nvPr>
            <p:ph sz="half" idx="1"/>
          </p:nvPr>
        </p:nvPicPr>
        <p:blipFill>
          <a:blip r:embed="rId2" cstate="print"/>
          <a:stretch>
            <a:fillRect/>
          </a:stretch>
        </p:blipFill>
        <p:spPr>
          <a:xfrm>
            <a:off x="642910" y="1500174"/>
            <a:ext cx="3506131" cy="4701403"/>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516128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NAGONASIENNE</a:t>
                      </a:r>
                      <a:endParaRPr lang="pl-PL" dirty="0"/>
                    </a:p>
                  </a:txBody>
                  <a:tcPr/>
                </a:tc>
              </a:tr>
              <a:tr h="370840">
                <a:tc>
                  <a:txBody>
                    <a:bodyPr/>
                    <a:lstStyle/>
                    <a:p>
                      <a:r>
                        <a:rPr lang="pl-PL" dirty="0" smtClean="0"/>
                        <a:t>KLAD</a:t>
                      </a:r>
                      <a:endParaRPr lang="pl-PL" dirty="0"/>
                    </a:p>
                  </a:txBody>
                  <a:tcPr/>
                </a:tc>
                <a:tc>
                  <a:txBody>
                    <a:bodyPr/>
                    <a:lstStyle/>
                    <a:p>
                      <a:r>
                        <a:rPr lang="pl-PL" dirty="0" smtClean="0"/>
                        <a:t>IGLASTE</a:t>
                      </a:r>
                      <a:endParaRPr lang="pl-PL" dirty="0"/>
                    </a:p>
                  </a:txBody>
                  <a:tcPr/>
                </a:tc>
              </a:tr>
              <a:tr h="370840">
                <a:tc>
                  <a:txBody>
                    <a:bodyPr/>
                    <a:lstStyle/>
                    <a:p>
                      <a:r>
                        <a:rPr lang="pl-PL" dirty="0" smtClean="0"/>
                        <a:t>RZĄD</a:t>
                      </a:r>
                      <a:endParaRPr lang="pl-PL" dirty="0"/>
                    </a:p>
                  </a:txBody>
                  <a:tcPr/>
                </a:tc>
                <a:tc>
                  <a:txBody>
                    <a:bodyPr/>
                    <a:lstStyle/>
                    <a:p>
                      <a:r>
                        <a:rPr lang="pl-PL" dirty="0" smtClean="0"/>
                        <a:t>SOSNOWCE</a:t>
                      </a:r>
                      <a:endParaRPr lang="pl-PL" dirty="0"/>
                    </a:p>
                  </a:txBody>
                  <a:tcPr/>
                </a:tc>
              </a:tr>
              <a:tr h="370840">
                <a:tc>
                  <a:txBody>
                    <a:bodyPr/>
                    <a:lstStyle/>
                    <a:p>
                      <a:r>
                        <a:rPr lang="pl-PL" dirty="0" smtClean="0"/>
                        <a:t>RODZINA</a:t>
                      </a:r>
                      <a:endParaRPr lang="pl-PL" dirty="0"/>
                    </a:p>
                  </a:txBody>
                  <a:tcPr/>
                </a:tc>
                <a:tc>
                  <a:txBody>
                    <a:bodyPr/>
                    <a:lstStyle/>
                    <a:p>
                      <a:r>
                        <a:rPr lang="pl-PL" dirty="0" smtClean="0"/>
                        <a:t>SOSNOWATE</a:t>
                      </a:r>
                      <a:endParaRPr lang="pl-PL" dirty="0"/>
                    </a:p>
                  </a:txBody>
                  <a:tcPr/>
                </a:tc>
              </a:tr>
              <a:tr h="370840">
                <a:tc>
                  <a:txBody>
                    <a:bodyPr/>
                    <a:lstStyle/>
                    <a:p>
                      <a:r>
                        <a:rPr lang="pl-PL" dirty="0" smtClean="0"/>
                        <a:t>RODZAJ</a:t>
                      </a:r>
                      <a:endParaRPr lang="pl-PL" dirty="0"/>
                    </a:p>
                  </a:txBody>
                  <a:tcPr/>
                </a:tc>
                <a:tc>
                  <a:txBody>
                    <a:bodyPr/>
                    <a:lstStyle/>
                    <a:p>
                      <a:r>
                        <a:rPr lang="pl-PL" dirty="0" smtClean="0"/>
                        <a:t>ŚWIERK</a:t>
                      </a:r>
                      <a:endParaRPr lang="pl-PL" dirty="0"/>
                    </a:p>
                  </a:txBody>
                  <a:tcPr/>
                </a:tc>
              </a:tr>
              <a:tr h="370840">
                <a:tc>
                  <a:txBody>
                    <a:bodyPr/>
                    <a:lstStyle/>
                    <a:p>
                      <a:r>
                        <a:rPr lang="pl-PL" dirty="0" smtClean="0"/>
                        <a:t>GATUNEK</a:t>
                      </a:r>
                      <a:endParaRPr lang="pl-PL" dirty="0"/>
                    </a:p>
                  </a:txBody>
                  <a:tcPr/>
                </a:tc>
                <a:tc>
                  <a:txBody>
                    <a:bodyPr/>
                    <a:lstStyle/>
                    <a:p>
                      <a:r>
                        <a:rPr lang="pl-PL" dirty="0" smtClean="0"/>
                        <a:t>ŚWIERK</a:t>
                      </a:r>
                      <a:r>
                        <a:rPr lang="pl-PL" baseline="0" dirty="0" smtClean="0"/>
                        <a:t> POSPOLITY (ZWYCZAJNY)</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ŚWIERK POSPOLITY</a:t>
            </a:r>
            <a:endParaRPr lang="pl-PL" dirty="0"/>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Picea_abies_-_Köhler–s_Medizinal-Pflanzen-105.jpg"/>
          <p:cNvPicPr>
            <a:picLocks noGrp="1" noChangeAspect="1"/>
          </p:cNvPicPr>
          <p:nvPr>
            <p:ph sz="half" idx="1"/>
          </p:nvPr>
        </p:nvPicPr>
        <p:blipFill>
          <a:blip r:embed="rId2" cstate="print"/>
          <a:stretch>
            <a:fillRect/>
          </a:stretch>
        </p:blipFill>
        <p:spPr>
          <a:xfrm>
            <a:off x="500034" y="714356"/>
            <a:ext cx="4040190" cy="5300729"/>
          </a:xfrm>
          <a:prstGeom prst="rect">
            <a:avLst/>
          </a:prstGeom>
          <a:ln>
            <a:noFill/>
          </a:ln>
          <a:effectLst>
            <a:softEdge rad="112500"/>
          </a:effectLst>
        </p:spPr>
      </p:pic>
      <p:sp>
        <p:nvSpPr>
          <p:cNvPr id="3" name="Symbol zastępczy zawartości 2"/>
          <p:cNvSpPr>
            <a:spLocks noGrp="1"/>
          </p:cNvSpPr>
          <p:nvPr>
            <p:ph sz="half" idx="2"/>
          </p:nvPr>
        </p:nvSpPr>
        <p:spPr>
          <a:xfrm>
            <a:off x="4643438" y="714356"/>
            <a:ext cx="4038600" cy="5507249"/>
          </a:xfrm>
        </p:spPr>
        <p:txBody>
          <a:bodyPr>
            <a:normAutofit fontScale="92500"/>
          </a:bodyPr>
          <a:lstStyle/>
          <a:p>
            <a:pPr algn="ctr">
              <a:buNone/>
            </a:pPr>
            <a:r>
              <a:rPr lang="pl-PL" dirty="0" smtClean="0"/>
              <a:t> Jest to jedyny gatunek świerka występujący naturalnie w Polsce. Rośnie głównie w </a:t>
            </a:r>
            <a:br>
              <a:rPr lang="pl-PL" dirty="0" smtClean="0"/>
            </a:br>
            <a:r>
              <a:rPr lang="pl-PL" dirty="0" smtClean="0"/>
              <a:t>północno-wschodniej części kraju, </a:t>
            </a:r>
            <a:br>
              <a:rPr lang="pl-PL" dirty="0" smtClean="0"/>
            </a:br>
            <a:r>
              <a:rPr lang="pl-PL" dirty="0" smtClean="0"/>
              <a:t>na południu Polski, </a:t>
            </a:r>
          </a:p>
          <a:p>
            <a:pPr algn="ctr">
              <a:buNone/>
            </a:pPr>
            <a:r>
              <a:rPr lang="pl-PL" dirty="0" smtClean="0"/>
              <a:t>w górach i na pogórzu. Nie występuje </a:t>
            </a:r>
            <a:br>
              <a:rPr lang="pl-PL" dirty="0" smtClean="0"/>
            </a:br>
            <a:r>
              <a:rPr lang="pl-PL" dirty="0" smtClean="0"/>
              <a:t>w sposób naturalny </a:t>
            </a:r>
            <a:br>
              <a:rPr lang="pl-PL" dirty="0" smtClean="0"/>
            </a:br>
            <a:r>
              <a:rPr lang="pl-PL" dirty="0" smtClean="0"/>
              <a:t>w centralnej</a:t>
            </a:r>
            <a:br>
              <a:rPr lang="pl-PL" dirty="0" smtClean="0"/>
            </a:br>
            <a:r>
              <a:rPr lang="pl-PL" dirty="0" smtClean="0"/>
              <a:t> i zachodniej Polsce</a:t>
            </a:r>
            <a:endParaRPr lang="pl-PL" dirty="0"/>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lstStyle/>
          <a:p>
            <a:r>
              <a:rPr lang="pl-PL" dirty="0" smtClean="0"/>
              <a:t>Świerk pospolity jest ważnym źródłem lekkiego </a:t>
            </a:r>
            <a:r>
              <a:rPr lang="pl-PL" u="sng" dirty="0" smtClean="0">
                <a:solidFill>
                  <a:schemeClr val="tx2">
                    <a:lumMod val="50000"/>
                  </a:schemeClr>
                </a:solidFill>
              </a:rPr>
              <a:t>DREWNA</a:t>
            </a:r>
            <a:r>
              <a:rPr lang="pl-PL" dirty="0" smtClean="0"/>
              <a:t>. Używany jest do pozyskiwania celulozy oraz w budownictwie.</a:t>
            </a:r>
          </a:p>
          <a:p>
            <a:r>
              <a:rPr lang="pl-PL" dirty="0" smtClean="0"/>
              <a:t>Wykorzystywany do konstrukcji pudeł rezonansowych instrumentów muzycznych</a:t>
            </a:r>
          </a:p>
          <a:p>
            <a:r>
              <a:rPr lang="pl-PL" dirty="0" smtClean="0"/>
              <a:t>Uprawiany z przeznaczeniem na </a:t>
            </a:r>
            <a:r>
              <a:rPr lang="pl-PL" u="sng" dirty="0" smtClean="0">
                <a:solidFill>
                  <a:schemeClr val="tx2">
                    <a:lumMod val="50000"/>
                  </a:schemeClr>
                </a:solidFill>
              </a:rPr>
              <a:t>DRZEWKO BOŻONARODZENIOWE</a:t>
            </a:r>
            <a:r>
              <a:rPr lang="pl-PL" dirty="0" smtClean="0"/>
              <a:t>.</a:t>
            </a:r>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180px-Pinus_sylvestris_Łazy_2013-07_01.jpg"/>
          <p:cNvPicPr>
            <a:picLocks noGrp="1" noChangeAspect="1"/>
          </p:cNvPicPr>
          <p:nvPr>
            <p:ph sz="half" idx="1"/>
          </p:nvPr>
        </p:nvPicPr>
        <p:blipFill>
          <a:blip r:embed="rId2" cstate="print"/>
          <a:stretch>
            <a:fillRect/>
          </a:stretch>
        </p:blipFill>
        <p:spPr>
          <a:xfrm>
            <a:off x="571472" y="1500174"/>
            <a:ext cx="3689438" cy="485776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88696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NAGONASIENNE</a:t>
                      </a:r>
                      <a:endParaRPr lang="pl-PL" dirty="0"/>
                    </a:p>
                  </a:txBody>
                  <a:tcPr/>
                </a:tc>
              </a:tr>
              <a:tr h="370840">
                <a:tc>
                  <a:txBody>
                    <a:bodyPr/>
                    <a:lstStyle/>
                    <a:p>
                      <a:r>
                        <a:rPr lang="pl-PL" dirty="0" smtClean="0"/>
                        <a:t>KLAD</a:t>
                      </a:r>
                      <a:endParaRPr lang="pl-PL" dirty="0"/>
                    </a:p>
                  </a:txBody>
                  <a:tcPr/>
                </a:tc>
                <a:tc>
                  <a:txBody>
                    <a:bodyPr/>
                    <a:lstStyle/>
                    <a:p>
                      <a:r>
                        <a:rPr lang="pl-PL" dirty="0" smtClean="0"/>
                        <a:t>IGLASTE</a:t>
                      </a:r>
                      <a:endParaRPr lang="pl-PL" dirty="0"/>
                    </a:p>
                  </a:txBody>
                  <a:tcPr/>
                </a:tc>
              </a:tr>
              <a:tr h="370840">
                <a:tc>
                  <a:txBody>
                    <a:bodyPr/>
                    <a:lstStyle/>
                    <a:p>
                      <a:r>
                        <a:rPr lang="pl-PL" dirty="0" smtClean="0"/>
                        <a:t>RZĄD</a:t>
                      </a:r>
                      <a:endParaRPr lang="pl-PL" dirty="0"/>
                    </a:p>
                  </a:txBody>
                  <a:tcPr/>
                </a:tc>
                <a:tc>
                  <a:txBody>
                    <a:bodyPr/>
                    <a:lstStyle/>
                    <a:p>
                      <a:r>
                        <a:rPr lang="pl-PL" dirty="0" smtClean="0"/>
                        <a:t>SOSNOWCE</a:t>
                      </a:r>
                      <a:endParaRPr lang="pl-PL" dirty="0"/>
                    </a:p>
                  </a:txBody>
                  <a:tcPr/>
                </a:tc>
              </a:tr>
              <a:tr h="370840">
                <a:tc>
                  <a:txBody>
                    <a:bodyPr/>
                    <a:lstStyle/>
                    <a:p>
                      <a:r>
                        <a:rPr lang="pl-PL" dirty="0" smtClean="0"/>
                        <a:t>RODZINA</a:t>
                      </a:r>
                      <a:endParaRPr lang="pl-PL" dirty="0"/>
                    </a:p>
                  </a:txBody>
                  <a:tcPr/>
                </a:tc>
                <a:tc>
                  <a:txBody>
                    <a:bodyPr/>
                    <a:lstStyle/>
                    <a:p>
                      <a:r>
                        <a:rPr lang="pl-PL" dirty="0" smtClean="0"/>
                        <a:t>SOSNOWATE</a:t>
                      </a:r>
                      <a:endParaRPr lang="pl-PL" dirty="0"/>
                    </a:p>
                  </a:txBody>
                  <a:tcPr/>
                </a:tc>
              </a:tr>
              <a:tr h="370840">
                <a:tc>
                  <a:txBody>
                    <a:bodyPr/>
                    <a:lstStyle/>
                    <a:p>
                      <a:r>
                        <a:rPr lang="pl-PL" dirty="0" smtClean="0"/>
                        <a:t>RODZAJ</a:t>
                      </a:r>
                      <a:endParaRPr lang="pl-PL" dirty="0"/>
                    </a:p>
                  </a:txBody>
                  <a:tcPr/>
                </a:tc>
                <a:tc>
                  <a:txBody>
                    <a:bodyPr/>
                    <a:lstStyle/>
                    <a:p>
                      <a:r>
                        <a:rPr lang="pl-PL" dirty="0" smtClean="0"/>
                        <a:t>SOSNA</a:t>
                      </a:r>
                      <a:endParaRPr lang="pl-PL" dirty="0"/>
                    </a:p>
                  </a:txBody>
                  <a:tcPr/>
                </a:tc>
              </a:tr>
              <a:tr h="370840">
                <a:tc>
                  <a:txBody>
                    <a:bodyPr/>
                    <a:lstStyle/>
                    <a:p>
                      <a:r>
                        <a:rPr lang="pl-PL" dirty="0" smtClean="0"/>
                        <a:t>GATUNEK</a:t>
                      </a:r>
                      <a:endParaRPr lang="pl-PL" dirty="0"/>
                    </a:p>
                  </a:txBody>
                  <a:tcPr/>
                </a:tc>
                <a:tc>
                  <a:txBody>
                    <a:bodyPr/>
                    <a:lstStyle/>
                    <a:p>
                      <a:r>
                        <a:rPr lang="pl-PL" dirty="0" smtClean="0"/>
                        <a:t>SOSNA ZWYCZAJNA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SOSNA ZWYCZAJNA</a:t>
            </a:r>
            <a:endParaRPr lang="pl-PL" dirty="0"/>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Pinus_sylvestris_-_Köhler–s_Medizinal-Pflanzen-106.jpg"/>
          <p:cNvPicPr>
            <a:picLocks noGrp="1" noChangeAspect="1"/>
          </p:cNvPicPr>
          <p:nvPr>
            <p:ph sz="half" idx="1"/>
          </p:nvPr>
        </p:nvPicPr>
        <p:blipFill>
          <a:blip r:embed="rId2" cstate="print"/>
          <a:stretch>
            <a:fillRect/>
          </a:stretch>
        </p:blipFill>
        <p:spPr>
          <a:xfrm>
            <a:off x="683568" y="1124744"/>
            <a:ext cx="3314654" cy="4176464"/>
          </a:xfrm>
          <a:prstGeom prst="rect">
            <a:avLst/>
          </a:prstGeom>
          <a:ln>
            <a:noFill/>
          </a:ln>
          <a:effectLst>
            <a:softEdge rad="112500"/>
          </a:effectLst>
        </p:spPr>
      </p:pic>
      <p:sp>
        <p:nvSpPr>
          <p:cNvPr id="3" name="Symbol zastępczy zawartości 2"/>
          <p:cNvSpPr>
            <a:spLocks noGrp="1"/>
          </p:cNvSpPr>
          <p:nvPr>
            <p:ph sz="half" idx="2"/>
          </p:nvPr>
        </p:nvSpPr>
        <p:spPr>
          <a:xfrm>
            <a:off x="4067944" y="548680"/>
            <a:ext cx="4781584" cy="6597641"/>
          </a:xfrm>
        </p:spPr>
        <p:txBody>
          <a:bodyPr>
            <a:normAutofit fontScale="55000" lnSpcReduction="20000"/>
          </a:bodyPr>
          <a:lstStyle/>
          <a:p>
            <a:pPr algn="ctr">
              <a:buNone/>
            </a:pPr>
            <a:r>
              <a:rPr lang="pl-PL" sz="3300" dirty="0" smtClean="0"/>
              <a:t>W Polsce bardzo pospolita, tworzy </a:t>
            </a:r>
            <a:r>
              <a:rPr lang="pl-PL" sz="3300" dirty="0" err="1" smtClean="0"/>
              <a:t>borysosnowe</a:t>
            </a:r>
            <a:r>
              <a:rPr lang="pl-PL" sz="3300" dirty="0" smtClean="0"/>
              <a:t> </a:t>
            </a:r>
            <a:r>
              <a:rPr lang="pl-PL" sz="3300" dirty="0" smtClean="0"/>
              <a:t>– sośniny.</a:t>
            </a:r>
          </a:p>
          <a:p>
            <a:pPr algn="ctr">
              <a:buNone/>
            </a:pPr>
            <a:r>
              <a:rPr lang="pl-PL" sz="3300" dirty="0" smtClean="0"/>
              <a:t>Sosna </a:t>
            </a:r>
            <a:r>
              <a:rPr lang="pl-PL" sz="3300" dirty="0" smtClean="0"/>
              <a:t>zwyczajna </a:t>
            </a:r>
            <a:r>
              <a:rPr lang="pl-PL" sz="3300" dirty="0" smtClean="0"/>
              <a:t>to</a:t>
            </a:r>
            <a:r>
              <a:rPr lang="pl-PL" sz="3300" b="1" dirty="0" smtClean="0"/>
              <a:t> </a:t>
            </a:r>
            <a:r>
              <a:rPr lang="pl-PL" sz="3300" dirty="0" smtClean="0"/>
              <a:t>pospolity gatunek wiecznie zielonego drzewa z rodziny </a:t>
            </a:r>
            <a:r>
              <a:rPr lang="pl-PL" sz="3300" dirty="0" smtClean="0"/>
              <a:t>sosnowatych. Drzewo </a:t>
            </a:r>
            <a:r>
              <a:rPr lang="pl-PL" sz="3300" dirty="0" smtClean="0"/>
              <a:t>iglaste, zimozielone, korona luźna. Rosnące samotnie sosny mają rozłożyste, dosyć gęste korony. Rosnąc w zwarciu w skupiskach leśnych drzewa tracą dolne gałęzie i wykształcają prosty </a:t>
            </a:r>
            <a:r>
              <a:rPr lang="pl-PL" sz="3300" dirty="0" smtClean="0"/>
              <a:t>pień </a:t>
            </a:r>
            <a:r>
              <a:rPr lang="pl-PL" sz="3300" dirty="0" smtClean="0"/>
              <a:t>o wysokiej koronie.		Przeciętnie osiąga wysokość </a:t>
            </a:r>
            <a:r>
              <a:rPr lang="pl-PL" sz="3300" dirty="0" smtClean="0"/>
              <a:t>30m</a:t>
            </a:r>
            <a:r>
              <a:rPr lang="pl-PL" sz="3300" dirty="0" smtClean="0"/>
              <a:t>. Igły szarozielone do niebieskozielonych, osadzone parami na </a:t>
            </a:r>
            <a:r>
              <a:rPr lang="pl-PL" sz="3300" dirty="0" smtClean="0"/>
              <a:t>krótkopędach. Kwiaty </a:t>
            </a:r>
            <a:r>
              <a:rPr lang="pl-PL" sz="3300" dirty="0" smtClean="0"/>
              <a:t>męskie są </a:t>
            </a:r>
            <a:r>
              <a:rPr lang="pl-PL" sz="3300" dirty="0" smtClean="0"/>
              <a:t>jajowate o </a:t>
            </a:r>
            <a:r>
              <a:rPr lang="pl-PL" sz="3300" dirty="0" smtClean="0"/>
              <a:t>żółtym zabarwieniu. Kwiaty żeńskie, w postaci zielonkawych lub </a:t>
            </a:r>
            <a:r>
              <a:rPr lang="pl-PL" sz="3300" dirty="0" smtClean="0"/>
              <a:t>czerwonawych łusek </a:t>
            </a:r>
            <a:r>
              <a:rPr lang="pl-PL" sz="3300" dirty="0" smtClean="0"/>
              <a:t>zebranych w stojące, </a:t>
            </a:r>
            <a:r>
              <a:rPr lang="pl-PL" sz="3300" dirty="0" err="1" smtClean="0"/>
              <a:t>szyszeczkowate</a:t>
            </a:r>
            <a:r>
              <a:rPr lang="pl-PL" sz="3300" dirty="0" smtClean="0"/>
              <a:t> kwiatostany, Pozostają na drzewie od 3 do 6 lat. Osiągają od 3 do 7 cm długości. Sosna zwyczajna jest gatunkiem jednopiennym, wiatropylnym, pączki sosny działają przeciwbakteryjnie               i wykrztuśnie, w infekcjach gardła, </a:t>
            </a:r>
            <a:r>
              <a:rPr lang="pl-PL" sz="3300" dirty="0" smtClean="0"/>
              <a:t>krtani.</a:t>
            </a:r>
            <a:endParaRPr lang="pl-PL" sz="3300" dirty="0" smtClean="0"/>
          </a:p>
          <a:p>
            <a:pPr algn="ctr">
              <a:buNone/>
            </a:pPr>
            <a:endParaRPr lang="pl-PL" dirty="0"/>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7972452" cy="4525963"/>
          </a:xfrm>
        </p:spPr>
        <p:txBody>
          <a:bodyPr>
            <a:normAutofit lnSpcReduction="10000"/>
          </a:bodyPr>
          <a:lstStyle/>
          <a:p>
            <a:r>
              <a:rPr lang="pl-PL" u="sng" dirty="0" smtClean="0">
                <a:solidFill>
                  <a:schemeClr val="tx2">
                    <a:lumMod val="50000"/>
                  </a:schemeClr>
                </a:solidFill>
              </a:rPr>
              <a:t>DREWNO</a:t>
            </a:r>
            <a:r>
              <a:rPr lang="pl-PL" dirty="0" smtClean="0"/>
              <a:t> sosny zwyczajnej stanowi jeden z najważniejszych materiałów budulcowych i wykorzystywane jest powszechnie w meblarstwie oraz </a:t>
            </a:r>
            <a:br>
              <a:rPr lang="pl-PL" dirty="0" smtClean="0"/>
            </a:br>
            <a:r>
              <a:rPr lang="pl-PL" dirty="0" smtClean="0"/>
              <a:t>stolarstwie. Służy także do pozyskiwania celulozy </a:t>
            </a:r>
            <a:br>
              <a:rPr lang="pl-PL" dirty="0" smtClean="0"/>
            </a:br>
            <a:r>
              <a:rPr lang="pl-PL" dirty="0" smtClean="0"/>
              <a:t>i jako opał</a:t>
            </a:r>
            <a:r>
              <a:rPr lang="pl-PL" dirty="0" smtClean="0"/>
              <a:t>.</a:t>
            </a:r>
          </a:p>
          <a:p>
            <a:r>
              <a:rPr lang="pl-PL" dirty="0" smtClean="0"/>
              <a:t> </a:t>
            </a:r>
            <a:r>
              <a:rPr lang="pl-PL" dirty="0" smtClean="0"/>
              <a:t>Sosna zwyczajna jest gatunkiem jednopiennym, wiatropylnym, pączki sosny działają przeciwbakteryjnie               i wykrztuśnie, w infekcjach gardła, krtani</a:t>
            </a:r>
            <a:r>
              <a:rPr lang="pl-PL" dirty="0" smtClean="0"/>
              <a:t>.</a:t>
            </a:r>
          </a:p>
          <a:p>
            <a:endParaRPr lang="pl-PL" dirty="0" smtClean="0"/>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jpg"/>
          <p:cNvPicPr>
            <a:picLocks noGrp="1" noChangeAspect="1"/>
          </p:cNvPicPr>
          <p:nvPr>
            <p:ph sz="half" idx="1"/>
          </p:nvPr>
        </p:nvPicPr>
        <p:blipFill>
          <a:blip r:embed="rId2" cstate="print"/>
          <a:stretch>
            <a:fillRect/>
          </a:stretch>
        </p:blipFill>
        <p:spPr>
          <a:xfrm>
            <a:off x="714348" y="1571612"/>
            <a:ext cx="3317592" cy="4429156"/>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88696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NAGONASIENNE</a:t>
                      </a:r>
                      <a:endParaRPr lang="pl-PL" dirty="0"/>
                    </a:p>
                  </a:txBody>
                  <a:tcPr/>
                </a:tc>
              </a:tr>
              <a:tr h="370840">
                <a:tc>
                  <a:txBody>
                    <a:bodyPr/>
                    <a:lstStyle/>
                    <a:p>
                      <a:r>
                        <a:rPr lang="pl-PL" dirty="0" smtClean="0"/>
                        <a:t>KLAD</a:t>
                      </a:r>
                      <a:endParaRPr lang="pl-PL" dirty="0"/>
                    </a:p>
                  </a:txBody>
                  <a:tcPr/>
                </a:tc>
                <a:tc>
                  <a:txBody>
                    <a:bodyPr/>
                    <a:lstStyle/>
                    <a:p>
                      <a:r>
                        <a:rPr lang="pl-PL" dirty="0" smtClean="0"/>
                        <a:t>IGLASTE</a:t>
                      </a:r>
                      <a:endParaRPr lang="pl-PL" dirty="0"/>
                    </a:p>
                  </a:txBody>
                  <a:tcPr/>
                </a:tc>
              </a:tr>
              <a:tr h="370840">
                <a:tc>
                  <a:txBody>
                    <a:bodyPr/>
                    <a:lstStyle/>
                    <a:p>
                      <a:r>
                        <a:rPr lang="pl-PL" dirty="0" smtClean="0"/>
                        <a:t>RZĄD</a:t>
                      </a:r>
                      <a:endParaRPr lang="pl-PL" dirty="0"/>
                    </a:p>
                  </a:txBody>
                  <a:tcPr/>
                </a:tc>
                <a:tc>
                  <a:txBody>
                    <a:bodyPr/>
                    <a:lstStyle/>
                    <a:p>
                      <a:r>
                        <a:rPr lang="pl-PL" dirty="0" smtClean="0"/>
                        <a:t>SOSNOWCE</a:t>
                      </a:r>
                      <a:endParaRPr lang="pl-PL" dirty="0"/>
                    </a:p>
                  </a:txBody>
                  <a:tcPr/>
                </a:tc>
              </a:tr>
              <a:tr h="370840">
                <a:tc>
                  <a:txBody>
                    <a:bodyPr/>
                    <a:lstStyle/>
                    <a:p>
                      <a:r>
                        <a:rPr lang="pl-PL" dirty="0" smtClean="0"/>
                        <a:t>RODZINA</a:t>
                      </a:r>
                      <a:endParaRPr lang="pl-PL" dirty="0"/>
                    </a:p>
                  </a:txBody>
                  <a:tcPr/>
                </a:tc>
                <a:tc>
                  <a:txBody>
                    <a:bodyPr/>
                    <a:lstStyle/>
                    <a:p>
                      <a:r>
                        <a:rPr lang="pl-PL" dirty="0" smtClean="0"/>
                        <a:t>SOSNOWATE</a:t>
                      </a:r>
                      <a:endParaRPr lang="pl-PL" dirty="0"/>
                    </a:p>
                  </a:txBody>
                  <a:tcPr/>
                </a:tc>
              </a:tr>
              <a:tr h="370840">
                <a:tc>
                  <a:txBody>
                    <a:bodyPr/>
                    <a:lstStyle/>
                    <a:p>
                      <a:r>
                        <a:rPr lang="pl-PL" dirty="0" smtClean="0"/>
                        <a:t>RODZAJ</a:t>
                      </a:r>
                      <a:endParaRPr lang="pl-PL" dirty="0"/>
                    </a:p>
                  </a:txBody>
                  <a:tcPr/>
                </a:tc>
                <a:tc>
                  <a:txBody>
                    <a:bodyPr/>
                    <a:lstStyle/>
                    <a:p>
                      <a:r>
                        <a:rPr lang="pl-PL" dirty="0" smtClean="0"/>
                        <a:t>MODRZEW</a:t>
                      </a:r>
                      <a:endParaRPr lang="pl-PL" dirty="0"/>
                    </a:p>
                  </a:txBody>
                  <a:tcPr/>
                </a:tc>
              </a:tr>
              <a:tr h="370840">
                <a:tc>
                  <a:txBody>
                    <a:bodyPr/>
                    <a:lstStyle/>
                    <a:p>
                      <a:r>
                        <a:rPr lang="pl-PL" dirty="0" smtClean="0"/>
                        <a:t>GATUNEK</a:t>
                      </a:r>
                      <a:endParaRPr lang="pl-PL" dirty="0"/>
                    </a:p>
                  </a:txBody>
                  <a:tcPr/>
                </a:tc>
                <a:tc>
                  <a:txBody>
                    <a:bodyPr/>
                    <a:lstStyle/>
                    <a:p>
                      <a:r>
                        <a:rPr lang="pl-PL" dirty="0" smtClean="0"/>
                        <a:t>MODRZEW EUROPEJSKI</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MODRZEW EUROPEJSKI</a:t>
            </a:r>
            <a:endParaRPr lang="pl-PL" dirty="0"/>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Larix_decidua_-_Köhler–s_Medizinal-Pflanzen-216.jpg"/>
          <p:cNvPicPr>
            <a:picLocks noGrp="1" noChangeAspect="1"/>
          </p:cNvPicPr>
          <p:nvPr>
            <p:ph sz="half" idx="1"/>
          </p:nvPr>
        </p:nvPicPr>
        <p:blipFill>
          <a:blip r:embed="rId2" cstate="print"/>
          <a:stretch>
            <a:fillRect/>
          </a:stretch>
        </p:blipFill>
        <p:spPr>
          <a:xfrm>
            <a:off x="357158" y="785795"/>
            <a:ext cx="3713334" cy="4515414"/>
          </a:xfrm>
          <a:prstGeom prst="rect">
            <a:avLst/>
          </a:prstGeom>
          <a:ln>
            <a:noFill/>
          </a:ln>
          <a:effectLst>
            <a:softEdge rad="112500"/>
          </a:effectLst>
        </p:spPr>
      </p:pic>
      <p:sp>
        <p:nvSpPr>
          <p:cNvPr id="3" name="Symbol zastępczy zawartości 2"/>
          <p:cNvSpPr>
            <a:spLocks noGrp="1"/>
          </p:cNvSpPr>
          <p:nvPr>
            <p:ph sz="half" idx="2"/>
          </p:nvPr>
        </p:nvSpPr>
        <p:spPr>
          <a:xfrm>
            <a:off x="3923928" y="449288"/>
            <a:ext cx="5076056" cy="6408712"/>
          </a:xfrm>
        </p:spPr>
        <p:txBody>
          <a:bodyPr>
            <a:normAutofit fontScale="92500" lnSpcReduction="10000"/>
          </a:bodyPr>
          <a:lstStyle/>
          <a:p>
            <a:pPr algn="ctr">
              <a:buNone/>
            </a:pPr>
            <a:r>
              <a:rPr lang="pl-PL" sz="1800" dirty="0" smtClean="0"/>
              <a:t>W Polsce na naturalnych siedliskach rośnie tylko w Tatrach. </a:t>
            </a:r>
            <a:br>
              <a:rPr lang="pl-PL" sz="1800" dirty="0" smtClean="0"/>
            </a:br>
            <a:r>
              <a:rPr lang="pl-PL" sz="1800" dirty="0" smtClean="0"/>
              <a:t>Poza tym jest sadzony powszechnie </a:t>
            </a:r>
            <a:br>
              <a:rPr lang="pl-PL" sz="1800" dirty="0" smtClean="0"/>
            </a:br>
            <a:r>
              <a:rPr lang="pl-PL" sz="1800" dirty="0" smtClean="0"/>
              <a:t>na terenie całego kraju.</a:t>
            </a:r>
          </a:p>
          <a:p>
            <a:pPr algn="ctr"/>
            <a:r>
              <a:rPr lang="pl-PL" sz="1800" b="1" dirty="0" smtClean="0"/>
              <a:t>Modrzew</a:t>
            </a:r>
            <a:r>
              <a:rPr lang="pl-PL" sz="1800" dirty="0" smtClean="0"/>
              <a:t>– </a:t>
            </a:r>
            <a:r>
              <a:rPr lang="pl-PL" sz="1800" dirty="0" smtClean="0"/>
              <a:t>gatunek</a:t>
            </a:r>
            <a:r>
              <a:rPr lang="pl-PL" sz="1800" dirty="0" smtClean="0"/>
              <a:t> </a:t>
            </a:r>
            <a:r>
              <a:rPr lang="pl-PL" sz="1800" dirty="0" smtClean="0"/>
              <a:t>drzewa </a:t>
            </a:r>
            <a:r>
              <a:rPr lang="pl-PL" sz="1800" dirty="0" smtClean="0"/>
              <a:t>iglastego należący do rodziny sosnowatych.            W Polsce na naturalnych siedliskach rośnie tylko w Tatrach. Poza tym jest sadzony powszechnie na terenie całego kraju.		Duże drzewo iglaste o koronie luźnej, regularnie stożkowatej.</a:t>
            </a:r>
            <a:r>
              <a:rPr lang="pl-PL" sz="1800" b="1" dirty="0" smtClean="0"/>
              <a:t> </a:t>
            </a:r>
            <a:r>
              <a:rPr lang="pl-PL" sz="1800" dirty="0" smtClean="0"/>
              <a:t>Pień prosty lub lekko zakrzywiony, osiąga wysokość do 45 m i średnicę do </a:t>
            </a:r>
            <a:r>
              <a:rPr lang="pl-PL" sz="1800" dirty="0" smtClean="0"/>
              <a:t>120cm.</a:t>
            </a:r>
            <a:r>
              <a:rPr lang="pl-PL" sz="1800" b="1" dirty="0" smtClean="0"/>
              <a:t> </a:t>
            </a:r>
            <a:r>
              <a:rPr lang="pl-PL" sz="1800" dirty="0" smtClean="0"/>
              <a:t>Modrzew </a:t>
            </a:r>
            <a:r>
              <a:rPr lang="pl-PL" sz="1800" dirty="0" smtClean="0"/>
              <a:t>jest jedynym naszym drzewem iglastym zrzucającym liście na zimę. Igły są jasnozielone, delikatne, niekłujące, na krótkopędach.  Szpilki wyrastają pęczkami po 20–40 sztuk, zaś na długopędach pojedynczo, skrętolegle. Jesienią, przed opadnięciem, przebarwiają się na żółto. Szyszka ma owalny kształt, dojrzała ma długość do 5 cm, szerokość do </a:t>
            </a:r>
            <a:r>
              <a:rPr lang="pl-PL" sz="1800" dirty="0" smtClean="0"/>
              <a:t>3cm</a:t>
            </a:r>
            <a:r>
              <a:rPr lang="pl-PL" sz="1800" dirty="0" smtClean="0"/>
              <a:t>. Młode szyszki są zielone, dojrzałe są zwisające, jasnobrunatne z łuską               na brzegach. Po wysianiu nasion opadają. </a:t>
            </a:r>
          </a:p>
          <a:p>
            <a:pPr>
              <a:buNone/>
            </a:pPr>
            <a:endParaRPr lang="pl-PL" sz="1200"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50px-Duby_nad_Pozorkou_I.jpg"/>
          <p:cNvPicPr>
            <a:picLocks noGrp="1" noChangeAspect="1"/>
          </p:cNvPicPr>
          <p:nvPr>
            <p:ph sz="half" idx="1"/>
          </p:nvPr>
        </p:nvPicPr>
        <p:blipFill>
          <a:blip r:embed="rId2" cstate="print"/>
          <a:stretch>
            <a:fillRect/>
          </a:stretch>
        </p:blipFill>
        <p:spPr>
          <a:xfrm>
            <a:off x="785786" y="1357298"/>
            <a:ext cx="3190904" cy="4250284"/>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3438" y="1071546"/>
          <a:ext cx="4214842" cy="5358064"/>
        </p:xfrm>
        <a:graphic>
          <a:graphicData uri="http://schemas.openxmlformats.org/drawingml/2006/table">
            <a:tbl>
              <a:tblPr firstRow="1" bandRow="1">
                <a:tableStyleId>{5C22544A-7EE6-4342-B048-85BDC9FD1C3A}</a:tableStyleId>
              </a:tblPr>
              <a:tblGrid>
                <a:gridCol w="1795245"/>
                <a:gridCol w="2419597"/>
              </a:tblGrid>
              <a:tr h="365724">
                <a:tc gridSpan="2">
                  <a:txBody>
                    <a:bodyPr/>
                    <a:lstStyle/>
                    <a:p>
                      <a:pPr algn="ctr"/>
                      <a:r>
                        <a:rPr lang="pl-PL" dirty="0" smtClean="0"/>
                        <a:t>SYSTEMATYKA</a:t>
                      </a:r>
                      <a:endParaRPr lang="pl-PL" dirty="0"/>
                    </a:p>
                  </a:txBody>
                  <a:tcPr/>
                </a:tc>
                <a:tc hMerge="1">
                  <a:txBody>
                    <a:bodyPr/>
                    <a:lstStyle/>
                    <a:p>
                      <a:endParaRPr lang="pl-PL" dirty="0"/>
                    </a:p>
                  </a:txBody>
                  <a:tcPr/>
                </a:tc>
              </a:tr>
              <a:tr h="365724">
                <a:tc>
                  <a:txBody>
                    <a:bodyPr/>
                    <a:lstStyle/>
                    <a:p>
                      <a:r>
                        <a:rPr lang="pl-PL" dirty="0" smtClean="0"/>
                        <a:t>DOMENA</a:t>
                      </a:r>
                      <a:endParaRPr lang="pl-PL" dirty="0"/>
                    </a:p>
                  </a:txBody>
                  <a:tcPr/>
                </a:tc>
                <a:tc>
                  <a:txBody>
                    <a:bodyPr/>
                    <a:lstStyle/>
                    <a:p>
                      <a:r>
                        <a:rPr lang="pl-PL" dirty="0" smtClean="0"/>
                        <a:t>EUKARIONTY</a:t>
                      </a:r>
                      <a:endParaRPr lang="pl-PL" dirty="0"/>
                    </a:p>
                  </a:txBody>
                  <a:tcPr/>
                </a:tc>
              </a:tr>
              <a:tr h="365724">
                <a:tc>
                  <a:txBody>
                    <a:bodyPr/>
                    <a:lstStyle/>
                    <a:p>
                      <a:r>
                        <a:rPr lang="pl-PL" dirty="0" smtClean="0"/>
                        <a:t>KRÓLESTWO</a:t>
                      </a:r>
                      <a:endParaRPr lang="pl-PL" dirty="0"/>
                    </a:p>
                  </a:txBody>
                  <a:tcPr/>
                </a:tc>
                <a:tc>
                  <a:txBody>
                    <a:bodyPr/>
                    <a:lstStyle/>
                    <a:p>
                      <a:r>
                        <a:rPr lang="pl-PL" dirty="0" smtClean="0"/>
                        <a:t>ROŚLINY</a:t>
                      </a:r>
                      <a:endParaRPr lang="pl-PL" dirty="0"/>
                    </a:p>
                  </a:txBody>
                  <a:tcPr/>
                </a:tc>
              </a:tr>
              <a:tr h="739093">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583976">
                <a:tc>
                  <a:txBody>
                    <a:bodyPr/>
                    <a:lstStyle/>
                    <a:p>
                      <a:r>
                        <a:rPr lang="pl-PL" dirty="0" smtClean="0"/>
                        <a:t>KLAD</a:t>
                      </a:r>
                      <a:endParaRPr lang="pl-PL" dirty="0"/>
                    </a:p>
                  </a:txBody>
                  <a:tcPr/>
                </a:tc>
                <a:tc>
                  <a:txBody>
                    <a:bodyPr/>
                    <a:lstStyle/>
                    <a:p>
                      <a:r>
                        <a:rPr lang="pl-PL" dirty="0" smtClean="0"/>
                        <a:t>ROŚLINY NASIENNE</a:t>
                      </a:r>
                      <a:endParaRPr lang="pl-PL" dirty="0"/>
                    </a:p>
                  </a:txBody>
                  <a:tcPr/>
                </a:tc>
              </a:tr>
              <a:tr h="583976">
                <a:tc>
                  <a:txBody>
                    <a:bodyPr/>
                    <a:lstStyle/>
                    <a:p>
                      <a:r>
                        <a:rPr lang="pl-PL" dirty="0" smtClean="0"/>
                        <a:t>KLASA</a:t>
                      </a:r>
                      <a:endParaRPr lang="pl-PL" dirty="0"/>
                    </a:p>
                  </a:txBody>
                  <a:tcPr/>
                </a:tc>
                <a:tc>
                  <a:txBody>
                    <a:bodyPr/>
                    <a:lstStyle/>
                    <a:p>
                      <a:r>
                        <a:rPr lang="pl-PL" dirty="0" smtClean="0"/>
                        <a:t>OKRYTONASIENNE</a:t>
                      </a:r>
                      <a:endParaRPr lang="pl-PL" dirty="0"/>
                    </a:p>
                  </a:txBody>
                  <a:tcPr/>
                </a:tc>
              </a:tr>
              <a:tr h="517366">
                <a:tc>
                  <a:txBody>
                    <a:bodyPr/>
                    <a:lstStyle/>
                    <a:p>
                      <a:r>
                        <a:rPr lang="pl-PL" dirty="0" smtClean="0"/>
                        <a:t>KLAD</a:t>
                      </a:r>
                      <a:endParaRPr lang="pl-PL" dirty="0"/>
                    </a:p>
                  </a:txBody>
                  <a:tcPr/>
                </a:tc>
                <a:tc>
                  <a:txBody>
                    <a:bodyPr/>
                    <a:lstStyle/>
                    <a:p>
                      <a:r>
                        <a:rPr lang="pl-PL" dirty="0" smtClean="0"/>
                        <a:t>KLAD RÓŻOWYCH</a:t>
                      </a:r>
                      <a:endParaRPr lang="pl-PL" dirty="0"/>
                    </a:p>
                  </a:txBody>
                  <a:tcPr/>
                </a:tc>
              </a:tr>
              <a:tr h="365724">
                <a:tc>
                  <a:txBody>
                    <a:bodyPr/>
                    <a:lstStyle/>
                    <a:p>
                      <a:r>
                        <a:rPr lang="pl-PL" dirty="0" smtClean="0"/>
                        <a:t>RZĄD</a:t>
                      </a:r>
                      <a:endParaRPr lang="pl-PL" dirty="0"/>
                    </a:p>
                  </a:txBody>
                  <a:tcPr/>
                </a:tc>
                <a:tc>
                  <a:txBody>
                    <a:bodyPr/>
                    <a:lstStyle/>
                    <a:p>
                      <a:r>
                        <a:rPr lang="pl-PL" dirty="0" smtClean="0"/>
                        <a:t>BUKOWCE</a:t>
                      </a:r>
                      <a:endParaRPr lang="pl-PL" dirty="0"/>
                    </a:p>
                  </a:txBody>
                  <a:tcPr/>
                </a:tc>
              </a:tr>
              <a:tr h="365724">
                <a:tc>
                  <a:txBody>
                    <a:bodyPr/>
                    <a:lstStyle/>
                    <a:p>
                      <a:r>
                        <a:rPr lang="pl-PL" dirty="0" smtClean="0"/>
                        <a:t>RODZINA</a:t>
                      </a:r>
                      <a:endParaRPr lang="pl-PL" dirty="0"/>
                    </a:p>
                  </a:txBody>
                  <a:tcPr/>
                </a:tc>
                <a:tc>
                  <a:txBody>
                    <a:bodyPr/>
                    <a:lstStyle/>
                    <a:p>
                      <a:r>
                        <a:rPr lang="pl-PL" dirty="0" smtClean="0"/>
                        <a:t>BUKOWATE</a:t>
                      </a:r>
                      <a:endParaRPr lang="pl-PL" dirty="0"/>
                    </a:p>
                  </a:txBody>
                  <a:tcPr/>
                </a:tc>
              </a:tr>
              <a:tr h="365724">
                <a:tc>
                  <a:txBody>
                    <a:bodyPr/>
                    <a:lstStyle/>
                    <a:p>
                      <a:r>
                        <a:rPr lang="pl-PL" dirty="0" smtClean="0"/>
                        <a:t>RODZAJ</a:t>
                      </a:r>
                      <a:endParaRPr lang="pl-PL" dirty="0"/>
                    </a:p>
                  </a:txBody>
                  <a:tcPr/>
                </a:tc>
                <a:tc>
                  <a:txBody>
                    <a:bodyPr/>
                    <a:lstStyle/>
                    <a:p>
                      <a:r>
                        <a:rPr lang="pl-PL" dirty="0" smtClean="0"/>
                        <a:t>DĄB</a:t>
                      </a:r>
                      <a:endParaRPr lang="pl-PL" dirty="0"/>
                    </a:p>
                  </a:txBody>
                  <a:tcPr/>
                </a:tc>
              </a:tr>
              <a:tr h="739093">
                <a:tc>
                  <a:txBody>
                    <a:bodyPr/>
                    <a:lstStyle/>
                    <a:p>
                      <a:r>
                        <a:rPr lang="pl-PL" dirty="0" smtClean="0"/>
                        <a:t>GATUNEK</a:t>
                      </a:r>
                      <a:endParaRPr lang="pl-PL" dirty="0"/>
                    </a:p>
                  </a:txBody>
                  <a:tcPr/>
                </a:tc>
                <a:tc>
                  <a:txBody>
                    <a:bodyPr/>
                    <a:lstStyle/>
                    <a:p>
                      <a:r>
                        <a:rPr lang="pl-PL" dirty="0" smtClean="0"/>
                        <a:t>DĄB SZYPUŁKOWY</a:t>
                      </a:r>
                      <a:endParaRPr lang="pl-PL" dirty="0"/>
                    </a:p>
                  </a:txBody>
                  <a:tcPr/>
                </a:tc>
              </a:tr>
            </a:tbl>
          </a:graphicData>
        </a:graphic>
      </p:graphicFrame>
      <p:sp>
        <p:nvSpPr>
          <p:cNvPr id="4" name="Tytuł 3"/>
          <p:cNvSpPr>
            <a:spLocks noGrp="1"/>
          </p:cNvSpPr>
          <p:nvPr>
            <p:ph type="title"/>
          </p:nvPr>
        </p:nvSpPr>
        <p:spPr>
          <a:xfrm>
            <a:off x="0" y="214290"/>
            <a:ext cx="8229600" cy="1143000"/>
          </a:xfrm>
        </p:spPr>
        <p:txBody>
          <a:bodyPr/>
          <a:lstStyle/>
          <a:p>
            <a:pPr algn="ctr"/>
            <a:r>
              <a:rPr lang="pl-PL" dirty="0" smtClean="0"/>
              <a:t>DĄB SZYPUŁKOWY</a:t>
            </a:r>
            <a:endParaRPr lang="pl-PL" dirty="0"/>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86766" cy="4525963"/>
          </a:xfrm>
        </p:spPr>
        <p:txBody>
          <a:bodyPr/>
          <a:lstStyle/>
          <a:p>
            <a:r>
              <a:rPr lang="pl-PL" u="sng" dirty="0" smtClean="0">
                <a:solidFill>
                  <a:schemeClr val="tx2">
                    <a:lumMod val="50000"/>
                  </a:schemeClr>
                </a:solidFill>
              </a:rPr>
              <a:t>DREWNO</a:t>
            </a:r>
            <a:r>
              <a:rPr lang="pl-PL" dirty="0" smtClean="0"/>
              <a:t> wykorzystywane jest w budownictwie, zarówno na konstrukcje wewnętrzne, jak i zewnętrzne. </a:t>
            </a:r>
          </a:p>
          <a:p>
            <a:r>
              <a:rPr lang="pl-PL" u="sng" dirty="0" smtClean="0">
                <a:solidFill>
                  <a:schemeClr val="tx2">
                    <a:lumMod val="50000"/>
                  </a:schemeClr>
                </a:solidFill>
              </a:rPr>
              <a:t>KORA</a:t>
            </a:r>
            <a:r>
              <a:rPr lang="pl-PL" dirty="0" smtClean="0"/>
              <a:t> wykorzystywana jest w </a:t>
            </a:r>
            <a:r>
              <a:rPr lang="pl-PL" u="sng" dirty="0" smtClean="0">
                <a:solidFill>
                  <a:schemeClr val="tx2">
                    <a:lumMod val="50000"/>
                  </a:schemeClr>
                </a:solidFill>
              </a:rPr>
              <a:t>GARBARSTWIE</a:t>
            </a:r>
            <a:r>
              <a:rPr lang="pl-PL" dirty="0" smtClean="0"/>
              <a:t>. Wytwarza się też </a:t>
            </a:r>
            <a:br>
              <a:rPr lang="pl-PL" dirty="0" smtClean="0"/>
            </a:br>
            <a:r>
              <a:rPr lang="pl-PL" dirty="0" smtClean="0"/>
              <a:t>z niej terpentynę wenecką i pewien gatunek gumy.</a:t>
            </a:r>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pobrany plik (1).jpg"/>
          <p:cNvPicPr>
            <a:picLocks noGrp="1" noChangeAspect="1"/>
          </p:cNvPicPr>
          <p:nvPr>
            <p:ph sz="half" idx="1"/>
          </p:nvPr>
        </p:nvPicPr>
        <p:blipFill>
          <a:blip r:embed="rId2" cstate="print"/>
          <a:stretch>
            <a:fillRect/>
          </a:stretch>
        </p:blipFill>
        <p:spPr>
          <a:xfrm>
            <a:off x="642910" y="1571612"/>
            <a:ext cx="3400425" cy="4539743"/>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51612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MALPIGIOWCE</a:t>
                      </a:r>
                      <a:endParaRPr lang="pl-PL" dirty="0"/>
                    </a:p>
                  </a:txBody>
                  <a:tcPr/>
                </a:tc>
              </a:tr>
              <a:tr h="370840">
                <a:tc>
                  <a:txBody>
                    <a:bodyPr/>
                    <a:lstStyle/>
                    <a:p>
                      <a:r>
                        <a:rPr lang="pl-PL" dirty="0" smtClean="0"/>
                        <a:t>RODZINA</a:t>
                      </a:r>
                      <a:endParaRPr lang="pl-PL" dirty="0"/>
                    </a:p>
                  </a:txBody>
                  <a:tcPr/>
                </a:tc>
                <a:tc>
                  <a:txBody>
                    <a:bodyPr/>
                    <a:lstStyle/>
                    <a:p>
                      <a:r>
                        <a:rPr lang="pl-PL" dirty="0" smtClean="0"/>
                        <a:t>WIERZBOWATE</a:t>
                      </a:r>
                      <a:endParaRPr lang="pl-PL" dirty="0"/>
                    </a:p>
                  </a:txBody>
                  <a:tcPr/>
                </a:tc>
              </a:tr>
              <a:tr h="370840">
                <a:tc>
                  <a:txBody>
                    <a:bodyPr/>
                    <a:lstStyle/>
                    <a:p>
                      <a:r>
                        <a:rPr lang="pl-PL" dirty="0" smtClean="0"/>
                        <a:t>RODZAJ</a:t>
                      </a:r>
                      <a:endParaRPr lang="pl-PL" dirty="0"/>
                    </a:p>
                  </a:txBody>
                  <a:tcPr/>
                </a:tc>
                <a:tc>
                  <a:txBody>
                    <a:bodyPr/>
                    <a:lstStyle/>
                    <a:p>
                      <a:r>
                        <a:rPr lang="pl-PL" dirty="0" smtClean="0"/>
                        <a:t>TOPOLA</a:t>
                      </a:r>
                      <a:endParaRPr lang="pl-PL" dirty="0"/>
                    </a:p>
                  </a:txBody>
                  <a:tcPr/>
                </a:tc>
              </a:tr>
              <a:tr h="370840">
                <a:tc>
                  <a:txBody>
                    <a:bodyPr/>
                    <a:lstStyle/>
                    <a:p>
                      <a:r>
                        <a:rPr lang="pl-PL" dirty="0" smtClean="0"/>
                        <a:t>GATUNEK</a:t>
                      </a:r>
                      <a:endParaRPr lang="pl-PL" dirty="0"/>
                    </a:p>
                  </a:txBody>
                  <a:tcPr/>
                </a:tc>
                <a:tc>
                  <a:txBody>
                    <a:bodyPr/>
                    <a:lstStyle/>
                    <a:p>
                      <a:r>
                        <a:rPr lang="pl-PL" dirty="0" smtClean="0"/>
                        <a:t>TOPOLA</a:t>
                      </a:r>
                      <a:r>
                        <a:rPr lang="pl-PL" baseline="0" dirty="0" smtClean="0"/>
                        <a:t> BIAŁA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TOPOLA BIAŁA</a:t>
            </a:r>
            <a:endParaRPr lang="pl-PL" dirty="0"/>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Populus_alba_leaf.jpg"/>
          <p:cNvPicPr>
            <a:picLocks noGrp="1" noChangeAspect="1"/>
          </p:cNvPicPr>
          <p:nvPr>
            <p:ph sz="half" idx="1"/>
          </p:nvPr>
        </p:nvPicPr>
        <p:blipFill>
          <a:blip r:embed="rId2" cstate="print"/>
          <a:stretch>
            <a:fillRect/>
          </a:stretch>
        </p:blipFill>
        <p:spPr>
          <a:xfrm>
            <a:off x="214282" y="642918"/>
            <a:ext cx="3373442" cy="2536828"/>
          </a:xfrm>
          <a:prstGeom prst="rect">
            <a:avLst/>
          </a:prstGeom>
          <a:ln>
            <a:noFill/>
          </a:ln>
          <a:effectLst>
            <a:softEdge rad="112500"/>
          </a:effectLst>
        </p:spPr>
      </p:pic>
      <p:pic>
        <p:nvPicPr>
          <p:cNvPr id="6" name="Symbol zastępczy zawartości 5" descr="220px-Populus_alba011.jpg"/>
          <p:cNvPicPr>
            <a:picLocks noGrp="1" noChangeAspect="1"/>
          </p:cNvPicPr>
          <p:nvPr>
            <p:ph sz="half" idx="2"/>
          </p:nvPr>
        </p:nvPicPr>
        <p:blipFill>
          <a:blip r:embed="rId3" cstate="print"/>
          <a:stretch>
            <a:fillRect/>
          </a:stretch>
        </p:blipFill>
        <p:spPr>
          <a:xfrm>
            <a:off x="1643042" y="3214686"/>
            <a:ext cx="3619525" cy="2714644"/>
          </a:xfrm>
          <a:prstGeom prst="rect">
            <a:avLst/>
          </a:prstGeom>
          <a:ln>
            <a:noFill/>
          </a:ln>
          <a:effectLst>
            <a:softEdge rad="112500"/>
          </a:effectLst>
        </p:spPr>
      </p:pic>
      <p:sp>
        <p:nvSpPr>
          <p:cNvPr id="7" name="pole tekstowe 6"/>
          <p:cNvSpPr txBox="1"/>
          <p:nvPr/>
        </p:nvSpPr>
        <p:spPr>
          <a:xfrm>
            <a:off x="4429124" y="714356"/>
            <a:ext cx="4500594" cy="2246769"/>
          </a:xfrm>
          <a:prstGeom prst="rect">
            <a:avLst/>
          </a:prstGeom>
          <a:noFill/>
        </p:spPr>
        <p:txBody>
          <a:bodyPr wrap="square" rtlCol="0">
            <a:spAutoFit/>
          </a:bodyPr>
          <a:lstStyle/>
          <a:p>
            <a:r>
              <a:rPr lang="pl-PL" sz="2800" dirty="0" smtClean="0"/>
              <a:t>W</a:t>
            </a:r>
            <a:r>
              <a:rPr lang="pl-PL" sz="2800" dirty="0"/>
              <a:t> Polsce występuje dziko na całym </a:t>
            </a:r>
            <a:r>
              <a:rPr lang="pl-PL" sz="2800" dirty="0" smtClean="0"/>
              <a:t>niżu</a:t>
            </a:r>
            <a:br>
              <a:rPr lang="pl-PL" sz="2800" dirty="0" smtClean="0"/>
            </a:br>
            <a:r>
              <a:rPr lang="pl-PL" sz="2800" dirty="0" smtClean="0"/>
              <a:t>i </a:t>
            </a:r>
            <a:r>
              <a:rPr lang="pl-PL" sz="2800" dirty="0"/>
              <a:t>w niższych położeniach górskich, poza tym </a:t>
            </a:r>
            <a:r>
              <a:rPr lang="pl-PL" sz="2800" dirty="0" smtClean="0"/>
              <a:t/>
            </a:r>
            <a:br>
              <a:rPr lang="pl-PL" sz="2800" dirty="0" smtClean="0"/>
            </a:br>
            <a:r>
              <a:rPr lang="pl-PL" sz="2800" dirty="0" smtClean="0"/>
              <a:t>jest </a:t>
            </a:r>
            <a:r>
              <a:rPr lang="pl-PL" sz="2800" dirty="0"/>
              <a:t>często sadzona.</a:t>
            </a: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180px-PopulusNigra.jpg"/>
          <p:cNvPicPr>
            <a:picLocks noGrp="1" noChangeAspect="1"/>
          </p:cNvPicPr>
          <p:nvPr>
            <p:ph sz="half" idx="1"/>
          </p:nvPr>
        </p:nvPicPr>
        <p:blipFill>
          <a:blip r:embed="rId2" cstate="print"/>
          <a:stretch>
            <a:fillRect/>
          </a:stretch>
        </p:blipFill>
        <p:spPr>
          <a:xfrm>
            <a:off x="714348" y="1571612"/>
            <a:ext cx="2922464" cy="392909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3977640"/>
        </p:xfrm>
        <a:graphic>
          <a:graphicData uri="http://schemas.openxmlformats.org/drawingml/2006/table">
            <a:tbl>
              <a:tblPr firstRow="1" bandRow="1">
                <a:tableStyleId>{5C22544A-7EE6-4342-B048-85BDC9FD1C3A}</a:tableStyleId>
              </a:tblPr>
              <a:tblGrid>
                <a:gridCol w="1709750"/>
                <a:gridCol w="232885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MALPIGIOWCE</a:t>
                      </a:r>
                      <a:endParaRPr lang="pl-PL" dirty="0"/>
                    </a:p>
                  </a:txBody>
                  <a:tcPr/>
                </a:tc>
              </a:tr>
              <a:tr h="370840">
                <a:tc>
                  <a:txBody>
                    <a:bodyPr/>
                    <a:lstStyle/>
                    <a:p>
                      <a:r>
                        <a:rPr lang="pl-PL" dirty="0" smtClean="0"/>
                        <a:t>RODZINA</a:t>
                      </a:r>
                      <a:endParaRPr lang="pl-PL" dirty="0"/>
                    </a:p>
                  </a:txBody>
                  <a:tcPr/>
                </a:tc>
                <a:tc>
                  <a:txBody>
                    <a:bodyPr/>
                    <a:lstStyle/>
                    <a:p>
                      <a:r>
                        <a:rPr lang="pl-PL" dirty="0" smtClean="0"/>
                        <a:t>WIERZBOWATE</a:t>
                      </a:r>
                      <a:endParaRPr lang="pl-PL" dirty="0"/>
                    </a:p>
                  </a:txBody>
                  <a:tcPr/>
                </a:tc>
              </a:tr>
              <a:tr h="370840">
                <a:tc>
                  <a:txBody>
                    <a:bodyPr/>
                    <a:lstStyle/>
                    <a:p>
                      <a:r>
                        <a:rPr lang="pl-PL" dirty="0" smtClean="0"/>
                        <a:t>RODZAJ</a:t>
                      </a:r>
                      <a:endParaRPr lang="pl-PL" dirty="0"/>
                    </a:p>
                  </a:txBody>
                  <a:tcPr/>
                </a:tc>
                <a:tc>
                  <a:txBody>
                    <a:bodyPr/>
                    <a:lstStyle/>
                    <a:p>
                      <a:r>
                        <a:rPr lang="pl-PL" dirty="0" smtClean="0"/>
                        <a:t>TOPOLA</a:t>
                      </a:r>
                      <a:endParaRPr lang="pl-PL" dirty="0"/>
                    </a:p>
                  </a:txBody>
                  <a:tcPr/>
                </a:tc>
              </a:tr>
              <a:tr h="370840">
                <a:tc>
                  <a:txBody>
                    <a:bodyPr/>
                    <a:lstStyle/>
                    <a:p>
                      <a:r>
                        <a:rPr lang="pl-PL" dirty="0" smtClean="0"/>
                        <a:t>GATUNEK</a:t>
                      </a:r>
                      <a:endParaRPr lang="pl-PL" dirty="0"/>
                    </a:p>
                  </a:txBody>
                  <a:tcPr/>
                </a:tc>
                <a:tc>
                  <a:txBody>
                    <a:bodyPr/>
                    <a:lstStyle/>
                    <a:p>
                      <a:r>
                        <a:rPr lang="pl-PL" dirty="0" smtClean="0"/>
                        <a:t>TOPOLA</a:t>
                      </a:r>
                      <a:r>
                        <a:rPr lang="pl-PL" baseline="0" dirty="0" smtClean="0"/>
                        <a:t> CZARNA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TOPOLA CZARNA</a:t>
            </a:r>
            <a:endParaRPr lang="pl-PL" dirty="0"/>
          </a:p>
        </p:txBody>
      </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Populus_nigra_-_Köhler–s_Medizinal-Pflanzen-112.jpg"/>
          <p:cNvPicPr>
            <a:picLocks noGrp="1" noChangeAspect="1"/>
          </p:cNvPicPr>
          <p:nvPr>
            <p:ph sz="half" idx="1"/>
          </p:nvPr>
        </p:nvPicPr>
        <p:blipFill>
          <a:blip r:embed="rId2" cstate="print"/>
          <a:stretch>
            <a:fillRect/>
          </a:stretch>
        </p:blipFill>
        <p:spPr>
          <a:xfrm>
            <a:off x="285720" y="714356"/>
            <a:ext cx="3954502" cy="5061763"/>
          </a:xfrm>
          <a:prstGeom prst="rect">
            <a:avLst/>
          </a:prstGeom>
          <a:ln>
            <a:noFill/>
          </a:ln>
          <a:effectLst>
            <a:softEdge rad="112500"/>
          </a:effectLst>
        </p:spPr>
      </p:pic>
      <p:sp>
        <p:nvSpPr>
          <p:cNvPr id="3" name="Symbol zastępczy zawartości 2"/>
          <p:cNvSpPr>
            <a:spLocks noGrp="1"/>
          </p:cNvSpPr>
          <p:nvPr>
            <p:ph sz="half" idx="2"/>
          </p:nvPr>
        </p:nvSpPr>
        <p:spPr>
          <a:xfrm>
            <a:off x="4714876" y="2143116"/>
            <a:ext cx="4038600" cy="4525963"/>
          </a:xfrm>
        </p:spPr>
        <p:txBody>
          <a:bodyPr/>
          <a:lstStyle/>
          <a:p>
            <a:pPr algn="ctr">
              <a:buNone/>
            </a:pPr>
            <a:r>
              <a:rPr lang="pl-PL" dirty="0" smtClean="0"/>
              <a:t> W Polsce występuje dziko, czasami jest sadzona.</a:t>
            </a:r>
            <a:endParaRPr lang="pl-PL" dirty="0"/>
          </a:p>
        </p:txBody>
      </p:sp>
    </p:spTree>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lstStyle/>
          <a:p>
            <a:r>
              <a:rPr lang="pl-PL" u="sng" dirty="0" smtClean="0">
                <a:solidFill>
                  <a:schemeClr val="tx2">
                    <a:lumMod val="50000"/>
                  </a:schemeClr>
                </a:solidFill>
              </a:rPr>
              <a:t>ROŚLINA LECZNICZA </a:t>
            </a:r>
            <a:r>
              <a:rPr lang="pl-PL" dirty="0" smtClean="0"/>
              <a:t>–pączki zawierają garbniki, żywice, sole mineralne, które mają działania moczopędne, słabo napotne, przeciwgorączkowe. Obniża poziom mocznika i innych szkodliwych metabolitów w organizmie.</a:t>
            </a:r>
          </a:p>
          <a:p>
            <a:r>
              <a:rPr lang="pl-PL" dirty="0" smtClean="0"/>
              <a:t>Używane do produkcji niektórych przedmiotów, np. </a:t>
            </a:r>
            <a:r>
              <a:rPr lang="pl-PL" u="sng" dirty="0" smtClean="0">
                <a:solidFill>
                  <a:schemeClr val="tx2">
                    <a:lumMod val="50000"/>
                  </a:schemeClr>
                </a:solidFill>
              </a:rPr>
              <a:t>OŁÓWKÓW</a:t>
            </a:r>
            <a:r>
              <a:rPr lang="pl-PL" dirty="0" smtClean="0"/>
              <a:t>, rysownic.</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20px-Prunus_spinosa_001.jpg"/>
          <p:cNvPicPr>
            <a:picLocks noGrp="1" noChangeAspect="1"/>
          </p:cNvPicPr>
          <p:nvPr>
            <p:ph sz="half" idx="1"/>
          </p:nvPr>
        </p:nvPicPr>
        <p:blipFill>
          <a:blip r:embed="rId2" cstate="print"/>
          <a:stretch>
            <a:fillRect/>
          </a:stretch>
        </p:blipFill>
        <p:spPr>
          <a:xfrm>
            <a:off x="785786" y="1357298"/>
            <a:ext cx="3159152" cy="4207416"/>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246880"/>
        </p:xfrm>
        <a:graphic>
          <a:graphicData uri="http://schemas.openxmlformats.org/drawingml/2006/table">
            <a:tbl>
              <a:tblPr firstRow="1" bandRow="1">
                <a:tableStyleId>{5C22544A-7EE6-4342-B048-85BDC9FD1C3A}</a:tableStyleId>
              </a:tblPr>
              <a:tblGrid>
                <a:gridCol w="1781188"/>
                <a:gridCol w="2257412"/>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ŚLIWA</a:t>
                      </a:r>
                      <a:endParaRPr lang="pl-PL" dirty="0"/>
                    </a:p>
                  </a:txBody>
                  <a:tcPr/>
                </a:tc>
              </a:tr>
              <a:tr h="370840">
                <a:tc>
                  <a:txBody>
                    <a:bodyPr/>
                    <a:lstStyle/>
                    <a:p>
                      <a:r>
                        <a:rPr lang="pl-PL" dirty="0" smtClean="0"/>
                        <a:t>GATUNEK</a:t>
                      </a:r>
                      <a:endParaRPr lang="pl-PL" dirty="0"/>
                    </a:p>
                  </a:txBody>
                  <a:tcPr/>
                </a:tc>
                <a:tc>
                  <a:txBody>
                    <a:bodyPr/>
                    <a:lstStyle/>
                    <a:p>
                      <a:r>
                        <a:rPr lang="pl-PL" dirty="0" smtClean="0"/>
                        <a:t>ŚLIWA TARNINA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ŚLIWA TARNINA</a:t>
            </a:r>
            <a:endParaRPr lang="pl-PL" dirty="0"/>
          </a:p>
        </p:txBody>
      </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Prunus_spinosa1.jpg"/>
          <p:cNvPicPr>
            <a:picLocks noGrp="1" noChangeAspect="1"/>
          </p:cNvPicPr>
          <p:nvPr>
            <p:ph sz="half" idx="1"/>
          </p:nvPr>
        </p:nvPicPr>
        <p:blipFill>
          <a:blip r:embed="rId2" cstate="print"/>
          <a:stretch>
            <a:fillRect/>
          </a:stretch>
        </p:blipFill>
        <p:spPr>
          <a:xfrm>
            <a:off x="714348" y="428604"/>
            <a:ext cx="3426283" cy="5715040"/>
          </a:xfrm>
          <a:prstGeom prst="rect">
            <a:avLst/>
          </a:prstGeom>
          <a:ln>
            <a:noFill/>
          </a:ln>
          <a:effectLst>
            <a:softEdge rad="112500"/>
          </a:effectLst>
        </p:spPr>
      </p:pic>
      <p:sp>
        <p:nvSpPr>
          <p:cNvPr id="3" name="Symbol zastępczy zawartości 2"/>
          <p:cNvSpPr>
            <a:spLocks noGrp="1"/>
          </p:cNvSpPr>
          <p:nvPr>
            <p:ph sz="half" idx="2"/>
          </p:nvPr>
        </p:nvSpPr>
        <p:spPr>
          <a:xfrm>
            <a:off x="4143372" y="476673"/>
            <a:ext cx="5000628" cy="6381328"/>
          </a:xfrm>
        </p:spPr>
        <p:txBody>
          <a:bodyPr>
            <a:normAutofit fontScale="62500" lnSpcReduction="20000"/>
          </a:bodyPr>
          <a:lstStyle/>
          <a:p>
            <a:pPr algn="ctr">
              <a:buNone/>
            </a:pPr>
            <a:r>
              <a:rPr lang="pl-PL" dirty="0" smtClean="0"/>
              <a:t>  W Polsce jest gatunkiem pospolitym </a:t>
            </a:r>
            <a:r>
              <a:rPr lang="pl-PL" dirty="0" smtClean="0"/>
              <a:t>niemal na całym </a:t>
            </a:r>
            <a:r>
              <a:rPr lang="pl-PL" dirty="0" smtClean="0"/>
              <a:t>obszarze. </a:t>
            </a:r>
            <a:br>
              <a:rPr lang="pl-PL" dirty="0" smtClean="0"/>
            </a:br>
            <a:r>
              <a:rPr lang="pl-PL" dirty="0" smtClean="0"/>
              <a:t>W większym rozproszeniu spotykany jest </a:t>
            </a:r>
            <a:r>
              <a:rPr lang="pl-PL" dirty="0" smtClean="0"/>
              <a:t>części </a:t>
            </a:r>
            <a:r>
              <a:rPr lang="pl-PL" dirty="0" smtClean="0"/>
              <a:t/>
            </a:r>
            <a:br>
              <a:rPr lang="pl-PL" dirty="0" smtClean="0"/>
            </a:br>
            <a:r>
              <a:rPr lang="pl-PL" dirty="0" smtClean="0"/>
              <a:t>północno-zachodniej i </a:t>
            </a:r>
            <a:r>
              <a:rPr lang="pl-PL" dirty="0" smtClean="0"/>
              <a:t>zwłaszcza </a:t>
            </a:r>
            <a:r>
              <a:rPr lang="pl-PL" dirty="0" smtClean="0"/>
              <a:t/>
            </a:r>
            <a:br>
              <a:rPr lang="pl-PL" dirty="0" smtClean="0"/>
            </a:br>
            <a:r>
              <a:rPr lang="pl-PL" dirty="0" smtClean="0"/>
              <a:t>w północno-wschodniej</a:t>
            </a:r>
            <a:r>
              <a:rPr lang="pl-PL" dirty="0" smtClean="0"/>
              <a:t>.</a:t>
            </a:r>
          </a:p>
          <a:p>
            <a:pPr algn="ctr">
              <a:buNone/>
            </a:pPr>
            <a:r>
              <a:rPr lang="pl-PL" b="1" dirty="0" smtClean="0"/>
              <a:t>Śliwa tarnina</a:t>
            </a:r>
            <a:r>
              <a:rPr lang="pl-PL" dirty="0" smtClean="0"/>
              <a:t>,  </a:t>
            </a:r>
            <a:r>
              <a:rPr lang="pl-PL" dirty="0" err="1" smtClean="0"/>
              <a:t>tarnina</a:t>
            </a:r>
            <a:r>
              <a:rPr lang="pl-PL" dirty="0" smtClean="0"/>
              <a:t>, tarka  – gatunek krzewu z rodziny różowatych . W Polsce jest to gatunek pospolity na niżu </a:t>
            </a:r>
            <a:r>
              <a:rPr lang="pl-PL" dirty="0" smtClean="0"/>
              <a:t/>
            </a:r>
            <a:br>
              <a:rPr lang="pl-PL" dirty="0" smtClean="0"/>
            </a:br>
            <a:r>
              <a:rPr lang="pl-PL" dirty="0" smtClean="0"/>
              <a:t>i </a:t>
            </a:r>
            <a:r>
              <a:rPr lang="pl-PL" dirty="0" smtClean="0"/>
              <a:t>niższych położeniach. Tarnina jest rośliną wykorzystywaną w ziołolecznictwie, dostarcza jadalnych owoców, odgrywa istotną rolę środowiskową. Tworzy gęste, cierniste zarośla zwane </a:t>
            </a:r>
            <a:r>
              <a:rPr lang="pl-PL" dirty="0" err="1" smtClean="0"/>
              <a:t>czyżniami</a:t>
            </a:r>
            <a:r>
              <a:rPr lang="pl-PL" dirty="0" smtClean="0"/>
              <a:t> będące ostoją dla wielu gatunków zwierząt. Najczęściej rośnie jako krzew </a:t>
            </a:r>
            <a:r>
              <a:rPr lang="pl-PL" dirty="0" smtClean="0"/>
              <a:t/>
            </a:r>
            <a:br>
              <a:rPr lang="pl-PL" dirty="0" smtClean="0"/>
            </a:br>
            <a:r>
              <a:rPr lang="pl-PL" dirty="0" smtClean="0"/>
              <a:t>o </a:t>
            </a:r>
            <a:r>
              <a:rPr lang="pl-PL" dirty="0" smtClean="0"/>
              <a:t>wysokości do ok. 3 m. </a:t>
            </a:r>
            <a:r>
              <a:rPr lang="pl-PL" dirty="0" smtClean="0"/>
              <a:t>Końce </a:t>
            </a:r>
            <a:r>
              <a:rPr lang="pl-PL" dirty="0" smtClean="0"/>
              <a:t>krótkopędów przekształcone są w silne i długie ciernie. Kwiaty białe. Owoce to pestkowce zwane tarkami osadzone są na wzniesionych, krótkich szypułkach. Mają kształt kulisty i średnicę od 1 do </a:t>
            </a:r>
            <a:r>
              <a:rPr lang="pl-PL" dirty="0" smtClean="0"/>
              <a:t>1,5cm. </a:t>
            </a:r>
            <a:r>
              <a:rPr lang="pl-PL" dirty="0" smtClean="0"/>
              <a:t>Owoce są barwy czarnosinej </a:t>
            </a:r>
            <a:r>
              <a:rPr lang="pl-PL" dirty="0" smtClean="0"/>
              <a:t/>
            </a:r>
            <a:br>
              <a:rPr lang="pl-PL" dirty="0" smtClean="0"/>
            </a:br>
            <a:r>
              <a:rPr lang="pl-PL" dirty="0" smtClean="0"/>
              <a:t>z </a:t>
            </a:r>
            <a:r>
              <a:rPr lang="pl-PL" dirty="0" smtClean="0"/>
              <a:t>niebieskawym nalotem. Wewnątrz miąższ przyrośnięty jest do pestki, ma barwę zieloną    i smak </a:t>
            </a:r>
            <a:r>
              <a:rPr lang="pl-PL" dirty="0" smtClean="0"/>
              <a:t>cierpko gorzkawy. </a:t>
            </a:r>
            <a:endParaRPr lang="pl-PL" dirty="0" smtClean="0"/>
          </a:p>
          <a:p>
            <a:pPr>
              <a:buNone/>
            </a:pPr>
            <a:endParaRPr lang="pl-PL" dirty="0"/>
          </a:p>
        </p:txBody>
      </p:sp>
    </p:spTree>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lstStyle/>
          <a:p>
            <a:r>
              <a:rPr lang="pl-PL" u="sng" dirty="0" smtClean="0">
                <a:solidFill>
                  <a:schemeClr val="tx2">
                    <a:lumMod val="50000"/>
                  </a:schemeClr>
                </a:solidFill>
              </a:rPr>
              <a:t>ROŚLINA JADALNA (OWOCE) </a:t>
            </a:r>
            <a:r>
              <a:rPr lang="pl-PL" dirty="0" smtClean="0"/>
              <a:t>–miąższ owoców, mimo że cierpki w stanie świeżym, jest ceniony ze względu na walory odżywcze, aromat i smak. </a:t>
            </a:r>
            <a:br>
              <a:rPr lang="pl-PL" dirty="0" smtClean="0"/>
            </a:br>
            <a:r>
              <a:rPr lang="pl-PL" dirty="0" smtClean="0"/>
              <a:t>Do spożycia nadaje się po przemrożeniu, staje się wówczas bardziej słodki.</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thumb_560x800_10.jpg"/>
          <p:cNvPicPr>
            <a:picLocks noGrp="1" noChangeAspect="1"/>
          </p:cNvPicPr>
          <p:nvPr>
            <p:ph sz="half" idx="1"/>
          </p:nvPr>
        </p:nvPicPr>
        <p:blipFill>
          <a:blip r:embed="rId2" cstate="print"/>
          <a:stretch>
            <a:fillRect/>
          </a:stretch>
        </p:blipFill>
        <p:spPr>
          <a:xfrm>
            <a:off x="142844" y="1785926"/>
            <a:ext cx="4433809" cy="3325357"/>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3977640"/>
        </p:xfrm>
        <a:graphic>
          <a:graphicData uri="http://schemas.openxmlformats.org/drawingml/2006/table">
            <a:tbl>
              <a:tblPr firstRow="1" bandRow="1">
                <a:tableStyleId>{5C22544A-7EE6-4342-B048-85BDC9FD1C3A}</a:tableStyleId>
              </a:tblPr>
              <a:tblGrid>
                <a:gridCol w="1638312"/>
                <a:gridCol w="2400288"/>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RÓŻA</a:t>
                      </a:r>
                      <a:endParaRPr lang="pl-PL" dirty="0"/>
                    </a:p>
                  </a:txBody>
                  <a:tcPr/>
                </a:tc>
              </a:tr>
              <a:tr h="370840">
                <a:tc>
                  <a:txBody>
                    <a:bodyPr/>
                    <a:lstStyle/>
                    <a:p>
                      <a:r>
                        <a:rPr lang="pl-PL" dirty="0" smtClean="0"/>
                        <a:t>GATUNEK</a:t>
                      </a:r>
                      <a:endParaRPr lang="pl-PL" dirty="0"/>
                    </a:p>
                  </a:txBody>
                  <a:tcPr/>
                </a:tc>
                <a:tc>
                  <a:txBody>
                    <a:bodyPr/>
                    <a:lstStyle/>
                    <a:p>
                      <a:r>
                        <a:rPr lang="pl-PL" dirty="0" smtClean="0"/>
                        <a:t>RÓŻA</a:t>
                      </a:r>
                      <a:r>
                        <a:rPr lang="pl-PL" baseline="0" dirty="0" smtClean="0"/>
                        <a:t> DZIKA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RÓŻA DZIKA</a:t>
            </a:r>
            <a:endParaRPr lang="pl-PL"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pobrany plik.jpg"/>
          <p:cNvPicPr>
            <a:picLocks noGrp="1" noChangeAspect="1"/>
          </p:cNvPicPr>
          <p:nvPr>
            <p:ph sz="half" idx="1"/>
          </p:nvPr>
        </p:nvPicPr>
        <p:blipFill>
          <a:blip r:embed="rId2" cstate="print"/>
          <a:stretch>
            <a:fillRect/>
          </a:stretch>
        </p:blipFill>
        <p:spPr>
          <a:xfrm>
            <a:off x="899592" y="764704"/>
            <a:ext cx="3293760" cy="5303512"/>
          </a:xfrm>
          <a:prstGeom prst="rect">
            <a:avLst/>
          </a:prstGeom>
          <a:ln>
            <a:noFill/>
          </a:ln>
          <a:effectLst>
            <a:softEdge rad="112500"/>
          </a:effectLst>
        </p:spPr>
      </p:pic>
      <p:sp>
        <p:nvSpPr>
          <p:cNvPr id="3" name="Symbol zastępczy zawartości 2"/>
          <p:cNvSpPr>
            <a:spLocks noGrp="1"/>
          </p:cNvSpPr>
          <p:nvPr>
            <p:ph sz="half" idx="2"/>
          </p:nvPr>
        </p:nvSpPr>
        <p:spPr>
          <a:xfrm>
            <a:off x="3995936" y="332655"/>
            <a:ext cx="4968552" cy="6525345"/>
          </a:xfrm>
        </p:spPr>
        <p:txBody>
          <a:bodyPr>
            <a:normAutofit fontScale="70000" lnSpcReduction="20000"/>
          </a:bodyPr>
          <a:lstStyle/>
          <a:p>
            <a:pPr algn="ctr">
              <a:buNone/>
            </a:pPr>
            <a:r>
              <a:rPr lang="pl-PL" dirty="0" smtClean="0"/>
              <a:t>  </a:t>
            </a:r>
          </a:p>
          <a:p>
            <a:pPr algn="ctr"/>
            <a:r>
              <a:rPr lang="pl-PL" dirty="0" smtClean="0"/>
              <a:t>Dąb szypułkowy bardziej pospolity od dębu bezszypułkowego . Występuje w Polsce jako drzewo pospolite. Żyje ponad 700 lat. 	Osiąga wysokość od 20 do 40, rzadko nawet do 50 m. Liście ułożone są skrętolegle. Mają blaszkę liściową nieregularną, odwrotnie jajowatą. Osiągają 5-18 cm długości. Kwiaty wiatropylne, rozdzielnopłciowe. Kwitną </a:t>
            </a:r>
            <a:br>
              <a:rPr lang="pl-PL" dirty="0" smtClean="0"/>
            </a:br>
            <a:r>
              <a:rPr lang="pl-PL" dirty="0" smtClean="0"/>
              <a:t>od końca kwietnia do końca maja równocześnie z rozwojem liści. Kwiaty męskie– długie i wiotkie. Kwiaty żeńskie– mało widoczne, drobne, kształt cebulkowaty. Zebrane po kilka na długiej szypułce wyrastają na pędach tegorocznych. Orzechy potocznie nazywane żołędziami, po 2-3 na szypułce o długości 2 do  </a:t>
            </a:r>
            <a:br>
              <a:rPr lang="pl-PL" dirty="0" smtClean="0"/>
            </a:br>
            <a:r>
              <a:rPr lang="pl-PL" dirty="0" smtClean="0"/>
              <a:t>5 cm, mają kształt elipsoidalno-walcowaty. </a:t>
            </a:r>
          </a:p>
          <a:p>
            <a:pPr algn="ctr">
              <a:buNone/>
            </a:pPr>
            <a:endParaRPr lang="pl-PL" dirty="0"/>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Rosa_canina1.jpg"/>
          <p:cNvPicPr>
            <a:picLocks noGrp="1" noChangeAspect="1"/>
          </p:cNvPicPr>
          <p:nvPr>
            <p:ph sz="half" idx="1"/>
          </p:nvPr>
        </p:nvPicPr>
        <p:blipFill>
          <a:blip r:embed="rId2" cstate="print"/>
          <a:stretch>
            <a:fillRect/>
          </a:stretch>
        </p:blipFill>
        <p:spPr>
          <a:xfrm>
            <a:off x="642910" y="428604"/>
            <a:ext cx="3143284" cy="5544752"/>
          </a:xfrm>
          <a:prstGeom prst="rect">
            <a:avLst/>
          </a:prstGeom>
          <a:ln>
            <a:noFill/>
          </a:ln>
          <a:effectLst>
            <a:softEdge rad="112500"/>
          </a:effectLst>
        </p:spPr>
      </p:pic>
      <p:sp>
        <p:nvSpPr>
          <p:cNvPr id="3" name="Symbol zastępczy zawartości 2"/>
          <p:cNvSpPr>
            <a:spLocks noGrp="1"/>
          </p:cNvSpPr>
          <p:nvPr>
            <p:ph sz="half" idx="2"/>
          </p:nvPr>
        </p:nvSpPr>
        <p:spPr>
          <a:xfrm>
            <a:off x="4357686" y="2000240"/>
            <a:ext cx="4038600" cy="4525963"/>
          </a:xfrm>
        </p:spPr>
        <p:txBody>
          <a:bodyPr/>
          <a:lstStyle/>
          <a:p>
            <a:pPr algn="ctr">
              <a:buNone/>
            </a:pPr>
            <a:r>
              <a:rPr lang="pl-PL" dirty="0" smtClean="0"/>
              <a:t>W Polsce porasta zarośla, skraje lasów, miedze, przydroża.</a:t>
            </a:r>
            <a:endParaRPr lang="pl-PL" dirty="0"/>
          </a:p>
        </p:txBody>
      </p:sp>
    </p:spTree>
  </p:cSld>
  <p:clrMapOvr>
    <a:masterClrMapping/>
  </p:clrMapOvr>
  <p:transition>
    <p:fade thruBlk="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043890" cy="4525963"/>
          </a:xfrm>
        </p:spPr>
        <p:txBody>
          <a:bodyPr/>
          <a:lstStyle/>
          <a:p>
            <a:r>
              <a:rPr lang="pl-PL" u="sng" dirty="0" smtClean="0">
                <a:solidFill>
                  <a:schemeClr val="tx2">
                    <a:lumMod val="50000"/>
                  </a:schemeClr>
                </a:solidFill>
              </a:rPr>
              <a:t>ROŚLINA LECZNICZA </a:t>
            </a:r>
            <a:r>
              <a:rPr lang="pl-PL" dirty="0" smtClean="0"/>
              <a:t>-owoce dzikiej róży zawierają witaminy A, B1, B2,, E, K i kwas foliowy, flawonoidy, kwasy organiczne, pektyny oraz garbniki. </a:t>
            </a:r>
            <a:br>
              <a:rPr lang="pl-PL" dirty="0" smtClean="0"/>
            </a:br>
            <a:r>
              <a:rPr lang="pl-PL" dirty="0" smtClean="0"/>
              <a:t>Ma dzałanie rozkurczowe, żółciopędne, </a:t>
            </a:r>
            <a:br>
              <a:rPr lang="pl-PL" dirty="0" smtClean="0"/>
            </a:br>
            <a:r>
              <a:rPr lang="pl-PL" dirty="0" smtClean="0"/>
              <a:t>słabo moczopędnie.</a:t>
            </a:r>
          </a:p>
          <a:p>
            <a:r>
              <a:rPr lang="pl-PL" dirty="0" smtClean="0"/>
              <a:t>Z owoców lub utartych z cukrem płatków róży przyrządza się </a:t>
            </a:r>
            <a:r>
              <a:rPr lang="pl-PL" u="sng" dirty="0" smtClean="0">
                <a:solidFill>
                  <a:schemeClr val="tx2">
                    <a:lumMod val="50000"/>
                  </a:schemeClr>
                </a:solidFill>
              </a:rPr>
              <a:t>DŻEMY</a:t>
            </a:r>
            <a:r>
              <a:rPr lang="pl-PL" dirty="0" smtClean="0"/>
              <a:t> i konfitury.</a:t>
            </a:r>
          </a:p>
          <a:p>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200px-Prunus_racemosa_a1.jpg"/>
          <p:cNvPicPr>
            <a:picLocks noGrp="1" noChangeAspect="1"/>
          </p:cNvPicPr>
          <p:nvPr>
            <p:ph sz="half" idx="1"/>
          </p:nvPr>
        </p:nvPicPr>
        <p:blipFill>
          <a:blip r:embed="rId2" cstate="print"/>
          <a:stretch>
            <a:fillRect/>
          </a:stretch>
        </p:blipFill>
        <p:spPr>
          <a:xfrm>
            <a:off x="285720" y="2357430"/>
            <a:ext cx="3897863" cy="2923397"/>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521200"/>
        </p:xfrm>
        <a:graphic>
          <a:graphicData uri="http://schemas.openxmlformats.org/drawingml/2006/table">
            <a:tbl>
              <a:tblPr firstRow="1" bandRow="1">
                <a:tableStyleId>{5C22544A-7EE6-4342-B048-85BDC9FD1C3A}</a:tableStyleId>
              </a:tblPr>
              <a:tblGrid>
                <a:gridCol w="1566874"/>
                <a:gridCol w="2471726"/>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CZEREMCHA</a:t>
                      </a:r>
                      <a:endParaRPr lang="pl-PL" dirty="0"/>
                    </a:p>
                  </a:txBody>
                  <a:tcPr/>
                </a:tc>
              </a:tr>
              <a:tr h="370840">
                <a:tc>
                  <a:txBody>
                    <a:bodyPr/>
                    <a:lstStyle/>
                    <a:p>
                      <a:r>
                        <a:rPr lang="pl-PL" dirty="0" smtClean="0"/>
                        <a:t>GATUNEK</a:t>
                      </a:r>
                      <a:endParaRPr lang="pl-PL" dirty="0"/>
                    </a:p>
                  </a:txBody>
                  <a:tcPr/>
                </a:tc>
                <a:tc>
                  <a:txBody>
                    <a:bodyPr/>
                    <a:lstStyle/>
                    <a:p>
                      <a:r>
                        <a:rPr lang="pl-PL" dirty="0" smtClean="0"/>
                        <a:t>CZEREMCHA POSPOLITA (ZWYCZAJNA)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CZEREMCHA POSPOLITA</a:t>
            </a:r>
            <a:endParaRPr lang="pl-PL" dirty="0"/>
          </a:p>
        </p:txBody>
      </p:sp>
    </p:spTree>
  </p:cSld>
  <p:clrMapOvr>
    <a:masterClrMapping/>
  </p:clrMapOvr>
  <p:transition>
    <p:fade thruBlk="1"/>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Prunus_avium0.jpg"/>
          <p:cNvPicPr>
            <a:picLocks noGrp="1" noChangeAspect="1"/>
          </p:cNvPicPr>
          <p:nvPr>
            <p:ph sz="half" idx="1"/>
          </p:nvPr>
        </p:nvPicPr>
        <p:blipFill>
          <a:blip r:embed="rId2" cstate="print"/>
          <a:stretch>
            <a:fillRect/>
          </a:stretch>
        </p:blipFill>
        <p:spPr>
          <a:xfrm>
            <a:off x="785786" y="428604"/>
            <a:ext cx="3214722" cy="5516463"/>
          </a:xfrm>
          <a:prstGeom prst="rect">
            <a:avLst/>
          </a:prstGeom>
          <a:ln>
            <a:noFill/>
          </a:ln>
          <a:effectLst>
            <a:softEdge rad="112500"/>
          </a:effectLst>
        </p:spPr>
      </p:pic>
      <p:sp>
        <p:nvSpPr>
          <p:cNvPr id="3" name="Symbol zastępczy zawartości 2"/>
          <p:cNvSpPr>
            <a:spLocks noGrp="1"/>
          </p:cNvSpPr>
          <p:nvPr>
            <p:ph sz="half" idx="2"/>
          </p:nvPr>
        </p:nvSpPr>
        <p:spPr>
          <a:xfrm>
            <a:off x="4572000" y="2332037"/>
            <a:ext cx="4038600" cy="4525963"/>
          </a:xfrm>
        </p:spPr>
        <p:txBody>
          <a:bodyPr/>
          <a:lstStyle/>
          <a:p>
            <a:pPr algn="ctr">
              <a:buNone/>
            </a:pPr>
            <a:r>
              <a:rPr lang="pl-PL" dirty="0" smtClean="0"/>
              <a:t>W Polsce jest rośliną pospolitą.</a:t>
            </a:r>
            <a:endParaRPr lang="pl-PL" dirty="0"/>
          </a:p>
        </p:txBody>
      </p:sp>
    </p:spTree>
  </p:cSld>
  <p:clrMapOvr>
    <a:masterClrMapping/>
  </p:clrMapOvr>
  <p:transition>
    <p:fade thruBlk="1"/>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lstStyle/>
          <a:p>
            <a:r>
              <a:rPr lang="pl-PL" u="sng" dirty="0" smtClean="0">
                <a:solidFill>
                  <a:schemeClr val="tx2">
                    <a:lumMod val="50000"/>
                  </a:schemeClr>
                </a:solidFill>
              </a:rPr>
              <a:t>ROŚLINA JADALNA </a:t>
            </a:r>
            <a:r>
              <a:rPr lang="pl-PL" dirty="0" smtClean="0"/>
              <a:t>-owoce są jadalne, z lekkim gorzkawym posmakiem (im później zebrane, tym mniej gorzkie).</a:t>
            </a:r>
          </a:p>
          <a:p>
            <a:r>
              <a:rPr lang="pl-PL" u="sng" dirty="0" smtClean="0">
                <a:solidFill>
                  <a:schemeClr val="tx2">
                    <a:lumMod val="50000"/>
                  </a:schemeClr>
                </a:solidFill>
              </a:rPr>
              <a:t>ROŚLINA LECZNICZA </a:t>
            </a:r>
            <a:r>
              <a:rPr lang="pl-PL" dirty="0" smtClean="0"/>
              <a:t>- młode liście zawierają glikozydowe związki lotne o właściwościach bakteriobójczych, a także toksycznych dla wielu owadów.</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Malina właściwa - krzew 2_normal.jpg"/>
          <p:cNvPicPr>
            <a:picLocks noGrp="1" noChangeAspect="1"/>
          </p:cNvPicPr>
          <p:nvPr>
            <p:ph sz="half" idx="1"/>
          </p:nvPr>
        </p:nvPicPr>
        <p:blipFill>
          <a:blip r:embed="rId2" cstate="print"/>
          <a:stretch>
            <a:fillRect/>
          </a:stretch>
        </p:blipFill>
        <p:spPr>
          <a:xfrm>
            <a:off x="457200" y="2227739"/>
            <a:ext cx="4038600" cy="3032760"/>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3977640"/>
        </p:xfrm>
        <a:graphic>
          <a:graphicData uri="http://schemas.openxmlformats.org/drawingml/2006/table">
            <a:tbl>
              <a:tblPr firstRow="1" bandRow="1">
                <a:tableStyleId>{5C22544A-7EE6-4342-B048-85BDC9FD1C3A}</a:tableStyleId>
              </a:tblPr>
              <a:tblGrid>
                <a:gridCol w="1566874"/>
                <a:gridCol w="2471726"/>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a:t>
                      </a:r>
                      <a:endParaRPr lang="pl-PL" dirty="0"/>
                    </a:p>
                  </a:txBody>
                  <a:tcPr/>
                </a:tc>
                <a:tc>
                  <a:txBody>
                    <a:bodyPr/>
                    <a:lstStyle/>
                    <a:p>
                      <a:r>
                        <a:rPr lang="pl-PL" dirty="0" smtClean="0"/>
                        <a:t>JEŻYNA</a:t>
                      </a:r>
                      <a:endParaRPr lang="pl-PL" dirty="0"/>
                    </a:p>
                  </a:txBody>
                  <a:tcPr/>
                </a:tc>
              </a:tr>
              <a:tr h="370840">
                <a:tc>
                  <a:txBody>
                    <a:bodyPr/>
                    <a:lstStyle/>
                    <a:p>
                      <a:r>
                        <a:rPr lang="pl-PL" dirty="0" smtClean="0"/>
                        <a:t>GATUNEK</a:t>
                      </a:r>
                      <a:endParaRPr lang="pl-PL" dirty="0"/>
                    </a:p>
                  </a:txBody>
                  <a:tcPr/>
                </a:tc>
                <a:tc>
                  <a:txBody>
                    <a:bodyPr/>
                    <a:lstStyle/>
                    <a:p>
                      <a:r>
                        <a:rPr lang="pl-PL" dirty="0" smtClean="0"/>
                        <a:t>MAILNA WŁAŚCIWA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MALINA WŁAŚCIWA</a:t>
            </a:r>
            <a:endParaRPr lang="pl-PL" dirty="0"/>
          </a:p>
        </p:txBody>
      </p:sp>
    </p:spTree>
  </p:cSld>
  <p:clrMapOvr>
    <a:masterClrMapping/>
  </p:clrMapOvr>
  <p:transition>
    <p:fade thruBlk="1"/>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Illustration_Rubus_idaeus0.jpg"/>
          <p:cNvPicPr>
            <a:picLocks noGrp="1" noChangeAspect="1"/>
          </p:cNvPicPr>
          <p:nvPr>
            <p:ph sz="half" idx="1"/>
          </p:nvPr>
        </p:nvPicPr>
        <p:blipFill>
          <a:blip r:embed="rId2" cstate="print"/>
          <a:stretch>
            <a:fillRect/>
          </a:stretch>
        </p:blipFill>
        <p:spPr>
          <a:xfrm>
            <a:off x="500034" y="428604"/>
            <a:ext cx="3536967" cy="5786478"/>
          </a:xfrm>
          <a:prstGeom prst="rect">
            <a:avLst/>
          </a:prstGeom>
          <a:ln>
            <a:noFill/>
          </a:ln>
          <a:effectLst>
            <a:softEdge rad="112500"/>
          </a:effectLst>
        </p:spPr>
      </p:pic>
      <p:sp>
        <p:nvSpPr>
          <p:cNvPr id="3" name="Symbol zastępczy zawartości 2"/>
          <p:cNvSpPr>
            <a:spLocks noGrp="1"/>
          </p:cNvSpPr>
          <p:nvPr>
            <p:ph sz="half" idx="2"/>
          </p:nvPr>
        </p:nvSpPr>
        <p:spPr>
          <a:xfrm>
            <a:off x="4500562" y="1785926"/>
            <a:ext cx="4038600" cy="4525963"/>
          </a:xfrm>
        </p:spPr>
        <p:txBody>
          <a:bodyPr/>
          <a:lstStyle/>
          <a:p>
            <a:pPr algn="ctr">
              <a:buNone/>
            </a:pPr>
            <a:r>
              <a:rPr lang="pl-PL" dirty="0" smtClean="0"/>
              <a:t>  W Polsce jest pospolity na całym obszarze.</a:t>
            </a:r>
            <a:br>
              <a:rPr lang="pl-PL" dirty="0" smtClean="0"/>
            </a:br>
            <a:r>
              <a:rPr lang="pl-PL" dirty="0" smtClean="0"/>
              <a:t> Jest uprawiany </a:t>
            </a:r>
            <a:br>
              <a:rPr lang="pl-PL" dirty="0" smtClean="0"/>
            </a:br>
            <a:r>
              <a:rPr lang="pl-PL" dirty="0" smtClean="0"/>
              <a:t>w wielu regionach świata.</a:t>
            </a:r>
            <a:endParaRPr lang="pl-PL" dirty="0"/>
          </a:p>
        </p:txBody>
      </p:sp>
    </p:spTree>
  </p:cSld>
  <p:clrMapOvr>
    <a:masterClrMapping/>
  </p:clrMapOvr>
  <p:transition>
    <p:fade thruBlk="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half" idx="1"/>
          </p:nvPr>
        </p:nvSpPr>
        <p:spPr>
          <a:xfrm>
            <a:off x="457200" y="1481328"/>
            <a:ext cx="8115328" cy="4525963"/>
          </a:xfrm>
        </p:spPr>
        <p:txBody>
          <a:bodyPr/>
          <a:lstStyle/>
          <a:p>
            <a:r>
              <a:rPr lang="pl-PL" u="sng" dirty="0" smtClean="0">
                <a:solidFill>
                  <a:schemeClr val="tx2">
                    <a:lumMod val="50000"/>
                  </a:schemeClr>
                </a:solidFill>
              </a:rPr>
              <a:t>ROŚLINA LECZNICZA </a:t>
            </a:r>
            <a:r>
              <a:rPr lang="pl-PL" dirty="0" smtClean="0"/>
              <a:t>- owoce mają działanie napotne i ogólnie wzmacniające ze względu na zawartość witamin.</a:t>
            </a:r>
          </a:p>
          <a:p>
            <a:r>
              <a:rPr lang="pl-PL" dirty="0" smtClean="0"/>
              <a:t> </a:t>
            </a:r>
            <a:r>
              <a:rPr lang="pl-PL" u="sng" dirty="0" smtClean="0">
                <a:solidFill>
                  <a:schemeClr val="tx2">
                    <a:lumMod val="50000"/>
                  </a:schemeClr>
                </a:solidFill>
              </a:rPr>
              <a:t>ROŚLINA UPRAWNA </a:t>
            </a:r>
            <a:r>
              <a:rPr lang="pl-PL" dirty="0" smtClean="0"/>
              <a:t>– owoce są smaczne </a:t>
            </a:r>
            <a:br>
              <a:rPr lang="pl-PL" dirty="0" smtClean="0"/>
            </a:br>
            <a:r>
              <a:rPr lang="pl-PL" dirty="0" smtClean="0"/>
              <a:t>i pachnące, nadają się do spożycia zarówno na surowo, jak i na przetwory.</a:t>
            </a:r>
            <a:endParaRPr lang="pl-PL" dirty="0"/>
          </a:p>
        </p:txBody>
      </p:sp>
      <p:sp>
        <p:nvSpPr>
          <p:cNvPr id="4" name="Tytuł 3"/>
          <p:cNvSpPr>
            <a:spLocks noGrp="1"/>
          </p:cNvSpPr>
          <p:nvPr>
            <p:ph type="title"/>
          </p:nvPr>
        </p:nvSpPr>
        <p:spPr/>
        <p:txBody>
          <a:bodyPr/>
          <a:lstStyle/>
          <a:p>
            <a:pPr algn="ctr"/>
            <a:r>
              <a:rPr lang="pl-PL" dirty="0" smtClean="0"/>
              <a:t>ZASTOSOWANIA</a:t>
            </a:r>
            <a:endParaRPr lang="pl-PL" dirty="0"/>
          </a:p>
        </p:txBody>
      </p:sp>
    </p:spTree>
  </p:cSld>
  <p:clrMapOvr>
    <a:masterClrMapping/>
  </p:clrMapOvr>
  <p:transition>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images.jpg"/>
          <p:cNvPicPr>
            <a:picLocks noGrp="1" noChangeAspect="1"/>
          </p:cNvPicPr>
          <p:nvPr>
            <p:ph sz="half" idx="1"/>
          </p:nvPr>
        </p:nvPicPr>
        <p:blipFill>
          <a:blip r:embed="rId2" cstate="print"/>
          <a:stretch>
            <a:fillRect/>
          </a:stretch>
        </p:blipFill>
        <p:spPr>
          <a:xfrm>
            <a:off x="500034" y="2285991"/>
            <a:ext cx="3816866" cy="2858965"/>
          </a:xfrm>
          <a:prstGeom prst="rect">
            <a:avLst/>
          </a:prstGeom>
          <a:ln>
            <a:noFill/>
          </a:ln>
          <a:effectLst>
            <a:softEdge rad="112500"/>
          </a:effectLst>
        </p:spPr>
      </p:pic>
      <p:graphicFrame>
        <p:nvGraphicFramePr>
          <p:cNvPr id="5" name="Symbol zastępczy zawartości 4"/>
          <p:cNvGraphicFramePr>
            <a:graphicFrameLocks noGrp="1"/>
          </p:cNvGraphicFramePr>
          <p:nvPr>
            <p:ph sz="half" idx="2"/>
          </p:nvPr>
        </p:nvGraphicFramePr>
        <p:xfrm>
          <a:off x="4648200" y="1481138"/>
          <a:ext cx="4038600" cy="478536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l-PL" dirty="0" smtClean="0"/>
                        <a:t>SYSTEMATYKA</a:t>
                      </a:r>
                      <a:endParaRPr lang="pl-PL" dirty="0"/>
                    </a:p>
                  </a:txBody>
                  <a:tcPr/>
                </a:tc>
                <a:tc hMerge="1">
                  <a:txBody>
                    <a:bodyPr/>
                    <a:lstStyle/>
                    <a:p>
                      <a:endParaRPr lang="pl-PL" dirty="0"/>
                    </a:p>
                  </a:txBody>
                  <a:tcPr/>
                </a:tc>
              </a:tr>
              <a:tr h="370840">
                <a:tc>
                  <a:txBody>
                    <a:bodyPr/>
                    <a:lstStyle/>
                    <a:p>
                      <a:r>
                        <a:rPr lang="pl-PL" dirty="0" smtClean="0"/>
                        <a:t>DOMENA</a:t>
                      </a:r>
                      <a:endParaRPr lang="pl-PL" dirty="0"/>
                    </a:p>
                  </a:txBody>
                  <a:tcPr/>
                </a:tc>
                <a:tc>
                  <a:txBody>
                    <a:bodyPr/>
                    <a:lstStyle/>
                    <a:p>
                      <a:r>
                        <a:rPr lang="pl-PL" dirty="0" smtClean="0"/>
                        <a:t>EUKARIONTY</a:t>
                      </a:r>
                      <a:endParaRPr lang="pl-PL" dirty="0"/>
                    </a:p>
                  </a:txBody>
                  <a:tcPr/>
                </a:tc>
              </a:tr>
              <a:tr h="370840">
                <a:tc>
                  <a:txBody>
                    <a:bodyPr/>
                    <a:lstStyle/>
                    <a:p>
                      <a:r>
                        <a:rPr lang="pl-PL" dirty="0" smtClean="0"/>
                        <a:t>KRÓLESTWO</a:t>
                      </a:r>
                      <a:endParaRPr lang="pl-PL" dirty="0"/>
                    </a:p>
                  </a:txBody>
                  <a:tcPr/>
                </a:tc>
                <a:tc>
                  <a:txBody>
                    <a:bodyPr/>
                    <a:lstStyle/>
                    <a:p>
                      <a:r>
                        <a:rPr lang="pl-PL" dirty="0" smtClean="0"/>
                        <a:t>ROŚLINY</a:t>
                      </a:r>
                      <a:endParaRPr lang="pl-PL" dirty="0"/>
                    </a:p>
                  </a:txBody>
                  <a:tcPr/>
                </a:tc>
              </a:tr>
              <a:tr h="370840">
                <a:tc>
                  <a:txBody>
                    <a:bodyPr/>
                    <a:lstStyle/>
                    <a:p>
                      <a:r>
                        <a:rPr lang="pl-PL" dirty="0" smtClean="0"/>
                        <a:t>KLAD</a:t>
                      </a:r>
                      <a:endParaRPr lang="pl-PL" dirty="0"/>
                    </a:p>
                  </a:txBody>
                  <a:tcPr/>
                </a:tc>
                <a:tc>
                  <a:txBody>
                    <a:bodyPr/>
                    <a:lstStyle/>
                    <a:p>
                      <a:r>
                        <a:rPr lang="pl-PL" dirty="0" smtClean="0"/>
                        <a:t>ROŚLINY NACZYNIOWE</a:t>
                      </a:r>
                      <a:endParaRPr lang="pl-PL" dirty="0"/>
                    </a:p>
                  </a:txBody>
                  <a:tcPr/>
                </a:tc>
              </a:tr>
              <a:tr h="370840">
                <a:tc>
                  <a:txBody>
                    <a:bodyPr/>
                    <a:lstStyle/>
                    <a:p>
                      <a:r>
                        <a:rPr lang="pl-PL" dirty="0" smtClean="0"/>
                        <a:t>KLAD</a:t>
                      </a:r>
                      <a:endParaRPr lang="pl-PL" dirty="0"/>
                    </a:p>
                  </a:txBody>
                  <a:tcPr/>
                </a:tc>
                <a:tc>
                  <a:txBody>
                    <a:bodyPr/>
                    <a:lstStyle/>
                    <a:p>
                      <a:r>
                        <a:rPr lang="pl-PL" dirty="0" smtClean="0"/>
                        <a:t>ROŚLINY NASIENNE</a:t>
                      </a:r>
                      <a:endParaRPr lang="pl-PL" dirty="0"/>
                    </a:p>
                  </a:txBody>
                  <a:tcPr/>
                </a:tc>
              </a:tr>
              <a:tr h="370840">
                <a:tc>
                  <a:txBody>
                    <a:bodyPr/>
                    <a:lstStyle/>
                    <a:p>
                      <a:r>
                        <a:rPr lang="pl-PL" dirty="0" smtClean="0"/>
                        <a:t>KLASA</a:t>
                      </a:r>
                      <a:endParaRPr lang="pl-PL" dirty="0"/>
                    </a:p>
                  </a:txBody>
                  <a:tcPr/>
                </a:tc>
                <a:tc>
                  <a:txBody>
                    <a:bodyPr/>
                    <a:lstStyle/>
                    <a:p>
                      <a:r>
                        <a:rPr lang="pl-PL" dirty="0" smtClean="0"/>
                        <a:t>OKRYTONASIENNE</a:t>
                      </a:r>
                      <a:endParaRPr lang="pl-PL" dirty="0"/>
                    </a:p>
                  </a:txBody>
                  <a:tcPr/>
                </a:tc>
              </a:tr>
              <a:tr h="370840">
                <a:tc>
                  <a:txBody>
                    <a:bodyPr/>
                    <a:lstStyle/>
                    <a:p>
                      <a:r>
                        <a:rPr lang="pl-PL" dirty="0" smtClean="0"/>
                        <a:t>RZĄD</a:t>
                      </a:r>
                      <a:endParaRPr lang="pl-PL" dirty="0"/>
                    </a:p>
                  </a:txBody>
                  <a:tcPr/>
                </a:tc>
                <a:tc>
                  <a:txBody>
                    <a:bodyPr/>
                    <a:lstStyle/>
                    <a:p>
                      <a:r>
                        <a:rPr lang="pl-PL" dirty="0" smtClean="0"/>
                        <a:t>RÓŻOWCE</a:t>
                      </a:r>
                      <a:endParaRPr lang="pl-PL" dirty="0"/>
                    </a:p>
                  </a:txBody>
                  <a:tcPr/>
                </a:tc>
              </a:tr>
              <a:tr h="370840">
                <a:tc>
                  <a:txBody>
                    <a:bodyPr/>
                    <a:lstStyle/>
                    <a:p>
                      <a:r>
                        <a:rPr lang="pl-PL" dirty="0" smtClean="0"/>
                        <a:t>RODZINA</a:t>
                      </a:r>
                      <a:endParaRPr lang="pl-PL" dirty="0"/>
                    </a:p>
                  </a:txBody>
                  <a:tcPr/>
                </a:tc>
                <a:tc>
                  <a:txBody>
                    <a:bodyPr/>
                    <a:lstStyle/>
                    <a:p>
                      <a:r>
                        <a:rPr lang="pl-PL" dirty="0" smtClean="0"/>
                        <a:t>RÓŻOWATE</a:t>
                      </a:r>
                      <a:endParaRPr lang="pl-PL" dirty="0"/>
                    </a:p>
                  </a:txBody>
                  <a:tcPr/>
                </a:tc>
              </a:tr>
              <a:tr h="370840">
                <a:tc>
                  <a:txBody>
                    <a:bodyPr/>
                    <a:lstStyle/>
                    <a:p>
                      <a:r>
                        <a:rPr lang="pl-PL" dirty="0" smtClean="0"/>
                        <a:t>RODZAJ </a:t>
                      </a:r>
                      <a:endParaRPr lang="pl-PL" dirty="0"/>
                    </a:p>
                  </a:txBody>
                  <a:tcPr/>
                </a:tc>
                <a:tc>
                  <a:txBody>
                    <a:bodyPr/>
                    <a:lstStyle/>
                    <a:p>
                      <a:r>
                        <a:rPr lang="pl-PL" dirty="0" smtClean="0"/>
                        <a:t>JEŻYNA</a:t>
                      </a:r>
                      <a:endParaRPr lang="pl-PL" dirty="0"/>
                    </a:p>
                  </a:txBody>
                  <a:tcPr/>
                </a:tc>
              </a:tr>
              <a:tr h="370840">
                <a:tc>
                  <a:txBody>
                    <a:bodyPr/>
                    <a:lstStyle/>
                    <a:p>
                      <a:r>
                        <a:rPr lang="pl-PL" dirty="0" smtClean="0"/>
                        <a:t>GATUNEK</a:t>
                      </a:r>
                      <a:endParaRPr lang="pl-PL" dirty="0"/>
                    </a:p>
                  </a:txBody>
                  <a:tcPr/>
                </a:tc>
                <a:tc>
                  <a:txBody>
                    <a:bodyPr/>
                    <a:lstStyle/>
                    <a:p>
                      <a:r>
                        <a:rPr lang="pl-PL" dirty="0" smtClean="0"/>
                        <a:t>JEŻYNA ZWYCZAJNA</a:t>
                      </a:r>
                      <a:endParaRPr lang="pl-PL" dirty="0"/>
                    </a:p>
                  </a:txBody>
                  <a:tcPr/>
                </a:tc>
              </a:tr>
            </a:tbl>
          </a:graphicData>
        </a:graphic>
      </p:graphicFrame>
      <p:sp>
        <p:nvSpPr>
          <p:cNvPr id="4" name="Tytuł 3"/>
          <p:cNvSpPr>
            <a:spLocks noGrp="1"/>
          </p:cNvSpPr>
          <p:nvPr>
            <p:ph type="title"/>
          </p:nvPr>
        </p:nvSpPr>
        <p:spPr/>
        <p:txBody>
          <a:bodyPr/>
          <a:lstStyle/>
          <a:p>
            <a:pPr algn="ctr"/>
            <a:r>
              <a:rPr lang="pl-PL" dirty="0" smtClean="0"/>
              <a:t>JEŻYNA ZWYCZAJNA</a:t>
            </a:r>
            <a:endParaRPr lang="pl-PL" dirty="0"/>
          </a:p>
        </p:txBody>
      </p:sp>
    </p:spTree>
  </p:cSld>
  <p:clrMapOvr>
    <a:masterClrMapping/>
  </p:clrMapOvr>
  <p:transition>
    <p:fade thruBlk="1"/>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250px-Rubus_saxatilis_Sturm15.jpg"/>
          <p:cNvPicPr>
            <a:picLocks noGrp="1" noChangeAspect="1"/>
          </p:cNvPicPr>
          <p:nvPr>
            <p:ph sz="half" idx="1"/>
          </p:nvPr>
        </p:nvPicPr>
        <p:blipFill>
          <a:blip r:embed="rId2" cstate="print"/>
          <a:stretch>
            <a:fillRect/>
          </a:stretch>
        </p:blipFill>
        <p:spPr>
          <a:xfrm>
            <a:off x="642910" y="571480"/>
            <a:ext cx="3429004" cy="5357850"/>
          </a:xfrm>
          <a:prstGeom prst="rect">
            <a:avLst/>
          </a:prstGeom>
          <a:ln>
            <a:noFill/>
          </a:ln>
          <a:effectLst>
            <a:softEdge rad="112500"/>
          </a:effectLst>
        </p:spPr>
      </p:pic>
      <p:sp>
        <p:nvSpPr>
          <p:cNvPr id="3" name="Symbol zastępczy zawartości 2"/>
          <p:cNvSpPr>
            <a:spLocks noGrp="1"/>
          </p:cNvSpPr>
          <p:nvPr>
            <p:ph sz="half" idx="2"/>
          </p:nvPr>
        </p:nvSpPr>
        <p:spPr>
          <a:xfrm>
            <a:off x="4643438" y="2332037"/>
            <a:ext cx="4038600" cy="4525963"/>
          </a:xfrm>
        </p:spPr>
        <p:txBody>
          <a:bodyPr/>
          <a:lstStyle/>
          <a:p>
            <a:pPr algn="ctr">
              <a:buNone/>
            </a:pPr>
            <a:r>
              <a:rPr lang="pl-PL" dirty="0" smtClean="0"/>
              <a:t>W Polsce występuje dziko ,w niemal każdym rejonie.</a:t>
            </a:r>
            <a:endParaRPr lang="pl-PL" dirty="0"/>
          </a:p>
        </p:txBody>
      </p:sp>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2562</Words>
  <Application>Microsoft Office PowerPoint</Application>
  <PresentationFormat>Pokaz na ekranie (4:3)</PresentationFormat>
  <Paragraphs>1048</Paragraphs>
  <Slides>120</Slides>
  <Notes>0</Notes>
  <HiddenSlides>0</HiddenSlides>
  <MMClips>0</MMClips>
  <ScaleCrop>false</ScaleCrop>
  <HeadingPairs>
    <vt:vector size="4" baseType="variant">
      <vt:variant>
        <vt:lpstr>Motyw</vt:lpstr>
      </vt:variant>
      <vt:variant>
        <vt:i4>1</vt:i4>
      </vt:variant>
      <vt:variant>
        <vt:lpstr>Tytuły slajdów</vt:lpstr>
      </vt:variant>
      <vt:variant>
        <vt:i4>120</vt:i4>
      </vt:variant>
    </vt:vector>
  </HeadingPairs>
  <TitlesOfParts>
    <vt:vector size="121" baseType="lpstr">
      <vt:lpstr>Hol</vt:lpstr>
      <vt:lpstr>DRZEWA I KRZEWY</vt:lpstr>
      <vt:lpstr>LILAK POSPOLITY</vt:lpstr>
      <vt:lpstr>Slajd 3</vt:lpstr>
      <vt:lpstr>ZASTOSOWANIA</vt:lpstr>
      <vt:lpstr>BRZOZA BRODAWKOWATA</vt:lpstr>
      <vt:lpstr>Slajd 6</vt:lpstr>
      <vt:lpstr>ZASTOSOWANIA</vt:lpstr>
      <vt:lpstr>DĄB SZYPUŁKOWY</vt:lpstr>
      <vt:lpstr>Slajd 9</vt:lpstr>
      <vt:lpstr>ZASTOSOWANIA</vt:lpstr>
      <vt:lpstr>DĄB BEZSZYPUŁKOWY</vt:lpstr>
      <vt:lpstr>Slajd 12</vt:lpstr>
      <vt:lpstr>ZASTOSOWANIA</vt:lpstr>
      <vt:lpstr>GŁÓG  JEDNOSZYJKOWY</vt:lpstr>
      <vt:lpstr>Slajd 15</vt:lpstr>
      <vt:lpstr>ZASTOSOWANIA</vt:lpstr>
      <vt:lpstr>JARZĄB POSPOLITY</vt:lpstr>
      <vt:lpstr>Slajd 18</vt:lpstr>
      <vt:lpstr>ZASTOSOWANIA</vt:lpstr>
      <vt:lpstr>JARZĄB BREKINIA</vt:lpstr>
      <vt:lpstr>Slajd 21</vt:lpstr>
      <vt:lpstr>ZASTOSOWANIA</vt:lpstr>
      <vt:lpstr>JESION WYNIOSŁY</vt:lpstr>
      <vt:lpstr>Slajd 24</vt:lpstr>
      <vt:lpstr>ZASTOSOWANIA</vt:lpstr>
      <vt:lpstr>KASZTANOWIEC BIAŁY</vt:lpstr>
      <vt:lpstr>Slajd 27</vt:lpstr>
      <vt:lpstr>ZASTOSOWANIA</vt:lpstr>
      <vt:lpstr>ROBINIA AKACJOWA</vt:lpstr>
      <vt:lpstr>Slajd 30</vt:lpstr>
      <vt:lpstr>ZASTOSOWANIA</vt:lpstr>
      <vt:lpstr>LESZCZYNA POSPOLITA</vt:lpstr>
      <vt:lpstr>Slajd 33</vt:lpstr>
      <vt:lpstr>ZASTOSOWANIA</vt:lpstr>
      <vt:lpstr>LIPA DROBNOLISTNA</vt:lpstr>
      <vt:lpstr>Slajd 36</vt:lpstr>
      <vt:lpstr>LIPA SZEROKOLISTNA</vt:lpstr>
      <vt:lpstr>Slajd 38</vt:lpstr>
      <vt:lpstr>ZASTOSOWANIA</vt:lpstr>
      <vt:lpstr>MORWA BIAŁA</vt:lpstr>
      <vt:lpstr>Slajd 41</vt:lpstr>
      <vt:lpstr>ZASTOSOWANIA</vt:lpstr>
      <vt:lpstr>OLSZA CZARNA</vt:lpstr>
      <vt:lpstr>Slajd 44</vt:lpstr>
      <vt:lpstr>OLSZA SZARA</vt:lpstr>
      <vt:lpstr>Slajd 46</vt:lpstr>
      <vt:lpstr>ZASTOSOWANIA</vt:lpstr>
      <vt:lpstr>GRAB ZWYCZAJNY</vt:lpstr>
      <vt:lpstr>Slajd 49</vt:lpstr>
      <vt:lpstr>ZASTOSOWANIA</vt:lpstr>
      <vt:lpstr>WIĄZ SZYPUŁKOWY</vt:lpstr>
      <vt:lpstr>Slajd 52</vt:lpstr>
      <vt:lpstr>ZASTOSOWANIA</vt:lpstr>
      <vt:lpstr>BUK ZWYCZAJNY</vt:lpstr>
      <vt:lpstr>Slajd 55</vt:lpstr>
      <vt:lpstr>ZASTOSOWANIA</vt:lpstr>
      <vt:lpstr>KLON JAWOR</vt:lpstr>
      <vt:lpstr>Slajd 58</vt:lpstr>
      <vt:lpstr>KLON ZWYCZAJNY</vt:lpstr>
      <vt:lpstr>Slajd 60</vt:lpstr>
      <vt:lpstr>KLON POLNY</vt:lpstr>
      <vt:lpstr>Slajd 62</vt:lpstr>
      <vt:lpstr>KLON JESIONOLISTNY</vt:lpstr>
      <vt:lpstr>Slajd 64</vt:lpstr>
      <vt:lpstr>ZASTOSOWANIA</vt:lpstr>
      <vt:lpstr>WIERZBA KRUCHA</vt:lpstr>
      <vt:lpstr>Slajd 67</vt:lpstr>
      <vt:lpstr>ZASTOSOWANIA</vt:lpstr>
      <vt:lpstr>TOPOLA OSIKA</vt:lpstr>
      <vt:lpstr>Slajd 70</vt:lpstr>
      <vt:lpstr>ZASTOSOWANIA</vt:lpstr>
      <vt:lpstr>ŚWIERK POSPOLITY</vt:lpstr>
      <vt:lpstr>Slajd 73</vt:lpstr>
      <vt:lpstr>ZASTOSOWANIA</vt:lpstr>
      <vt:lpstr>SOSNA ZWYCZAJNA</vt:lpstr>
      <vt:lpstr>Slajd 76</vt:lpstr>
      <vt:lpstr>ZASTOSOWANIA</vt:lpstr>
      <vt:lpstr>MODRZEW EUROPEJSKI</vt:lpstr>
      <vt:lpstr>Slajd 79</vt:lpstr>
      <vt:lpstr>ZASTOSOWANIA</vt:lpstr>
      <vt:lpstr>TOPOLA BIAŁA</vt:lpstr>
      <vt:lpstr>Slajd 82</vt:lpstr>
      <vt:lpstr>TOPOLA CZARNA</vt:lpstr>
      <vt:lpstr>Slajd 84</vt:lpstr>
      <vt:lpstr>ZASTOSOWANIA</vt:lpstr>
      <vt:lpstr>ŚLIWA TARNINA</vt:lpstr>
      <vt:lpstr>Slajd 87</vt:lpstr>
      <vt:lpstr>ZASTOSOWANIA</vt:lpstr>
      <vt:lpstr>RÓŻA DZIKA</vt:lpstr>
      <vt:lpstr>Slajd 90</vt:lpstr>
      <vt:lpstr>ZASTOSOWANIA</vt:lpstr>
      <vt:lpstr>CZEREMCHA POSPOLITA</vt:lpstr>
      <vt:lpstr>Slajd 93</vt:lpstr>
      <vt:lpstr>ZASTOSOWANIA</vt:lpstr>
      <vt:lpstr>MALINA WŁAŚCIWA</vt:lpstr>
      <vt:lpstr>Slajd 96</vt:lpstr>
      <vt:lpstr>ZASTOSOWANIA</vt:lpstr>
      <vt:lpstr>JEŻYNA ZWYCZAJNA</vt:lpstr>
      <vt:lpstr>Slajd 99</vt:lpstr>
      <vt:lpstr>ZASTOSOWANIA</vt:lpstr>
      <vt:lpstr>ROKITNIK ZWYCZAJNY</vt:lpstr>
      <vt:lpstr>Slajd 102</vt:lpstr>
      <vt:lpstr>ZASTOSOWANIA</vt:lpstr>
      <vt:lpstr>TRZMIELINA POSPOLITA</vt:lpstr>
      <vt:lpstr>Slajd 105</vt:lpstr>
      <vt:lpstr>ZASTOSOWANIA</vt:lpstr>
      <vt:lpstr>KRUSZYNA POSPOLITA</vt:lpstr>
      <vt:lpstr>Slajd 108</vt:lpstr>
      <vt:lpstr>ZASTOSOWANIA</vt:lpstr>
      <vt:lpstr>GRUSZA POSPOLITA</vt:lpstr>
      <vt:lpstr>Slajd 111</vt:lpstr>
      <vt:lpstr>ZASTOSOWANIA</vt:lpstr>
      <vt:lpstr>JABŁOŃ DZIKA</vt:lpstr>
      <vt:lpstr>Slajd 114</vt:lpstr>
      <vt:lpstr>ZASTOSOWANIA</vt:lpstr>
      <vt:lpstr>DEREŃ ZWYCZAJNY</vt:lpstr>
      <vt:lpstr>Slajd 117</vt:lpstr>
      <vt:lpstr>ZASTOSOWANIA</vt:lpstr>
      <vt:lpstr>BEZ CZARNY</vt:lpstr>
      <vt:lpstr>Slajd 120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DRZEWA I KRZEWY</dc:title>
  <dc:creator>kom</dc:creator>
  <cp:lastModifiedBy>Ania</cp:lastModifiedBy>
  <cp:revision>85</cp:revision>
  <dcterms:created xsi:type="dcterms:W3CDTF">2014-05-11T10:47:48Z</dcterms:created>
  <dcterms:modified xsi:type="dcterms:W3CDTF">2014-05-17T12:47:16Z</dcterms:modified>
</cp:coreProperties>
</file>